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5334000" cy="7562850"/>
  <p:notesSz cx="53340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2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95" y="0"/>
            <a:ext cx="5323840" cy="7560309"/>
          </a:xfrm>
          <a:custGeom>
            <a:avLst/>
            <a:gdLst/>
            <a:ahLst/>
            <a:cxnLst/>
            <a:rect l="l" t="t" r="r" b="b"/>
            <a:pathLst>
              <a:path w="5323840" h="7560309">
                <a:moveTo>
                  <a:pt x="0" y="7560005"/>
                </a:moveTo>
                <a:lnTo>
                  <a:pt x="5323497" y="7560005"/>
                </a:lnTo>
                <a:lnTo>
                  <a:pt x="5323497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2D9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2009" y="2089839"/>
            <a:ext cx="5237480" cy="2223770"/>
          </a:xfrm>
          <a:custGeom>
            <a:avLst/>
            <a:gdLst/>
            <a:ahLst/>
            <a:cxnLst/>
            <a:rect l="l" t="t" r="r" b="b"/>
            <a:pathLst>
              <a:path w="5237480" h="2223770">
                <a:moveTo>
                  <a:pt x="116827" y="0"/>
                </a:moveTo>
                <a:lnTo>
                  <a:pt x="0" y="1910067"/>
                </a:lnTo>
                <a:lnTo>
                  <a:pt x="5120436" y="2223249"/>
                </a:lnTo>
                <a:lnTo>
                  <a:pt x="5237264" y="313182"/>
                </a:lnTo>
                <a:lnTo>
                  <a:pt x="116827" y="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6050" y="3095592"/>
            <a:ext cx="3001899" cy="34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5369" y="2093549"/>
            <a:ext cx="3354704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29830"/>
            <a:ext cx="5328285" cy="712470"/>
          </a:xfrm>
          <a:custGeom>
            <a:avLst/>
            <a:gdLst/>
            <a:ahLst/>
            <a:cxnLst/>
            <a:rect l="l" t="t" r="r" b="b"/>
            <a:pathLst>
              <a:path w="5328285" h="712470">
                <a:moveTo>
                  <a:pt x="5328005" y="0"/>
                </a:moveTo>
                <a:lnTo>
                  <a:pt x="0" y="286054"/>
                </a:lnTo>
                <a:lnTo>
                  <a:pt x="79228" y="315960"/>
                </a:lnTo>
                <a:lnTo>
                  <a:pt x="171507" y="349168"/>
                </a:lnTo>
                <a:lnTo>
                  <a:pt x="264725" y="381033"/>
                </a:lnTo>
                <a:lnTo>
                  <a:pt x="358860" y="411539"/>
                </a:lnTo>
                <a:lnTo>
                  <a:pt x="453894" y="440670"/>
                </a:lnTo>
                <a:lnTo>
                  <a:pt x="549805" y="468410"/>
                </a:lnTo>
                <a:lnTo>
                  <a:pt x="646573" y="494744"/>
                </a:lnTo>
                <a:lnTo>
                  <a:pt x="744178" y="519655"/>
                </a:lnTo>
                <a:lnTo>
                  <a:pt x="842601" y="543128"/>
                </a:lnTo>
                <a:lnTo>
                  <a:pt x="941819" y="565147"/>
                </a:lnTo>
                <a:lnTo>
                  <a:pt x="1041814" y="585696"/>
                </a:lnTo>
                <a:lnTo>
                  <a:pt x="1142566" y="604759"/>
                </a:lnTo>
                <a:lnTo>
                  <a:pt x="1244053" y="622321"/>
                </a:lnTo>
                <a:lnTo>
                  <a:pt x="1346256" y="638365"/>
                </a:lnTo>
                <a:lnTo>
                  <a:pt x="1449154" y="652876"/>
                </a:lnTo>
                <a:lnTo>
                  <a:pt x="1552727" y="665838"/>
                </a:lnTo>
                <a:lnTo>
                  <a:pt x="1656955" y="677235"/>
                </a:lnTo>
                <a:lnTo>
                  <a:pt x="1761817" y="687051"/>
                </a:lnTo>
                <a:lnTo>
                  <a:pt x="1867294" y="695271"/>
                </a:lnTo>
                <a:lnTo>
                  <a:pt x="1973365" y="701878"/>
                </a:lnTo>
                <a:lnTo>
                  <a:pt x="2026617" y="704572"/>
                </a:lnTo>
                <a:lnTo>
                  <a:pt x="2080010" y="706857"/>
                </a:lnTo>
                <a:lnTo>
                  <a:pt x="2133541" y="708731"/>
                </a:lnTo>
                <a:lnTo>
                  <a:pt x="2187208" y="710192"/>
                </a:lnTo>
                <a:lnTo>
                  <a:pt x="2241008" y="711238"/>
                </a:lnTo>
                <a:lnTo>
                  <a:pt x="2294940" y="711867"/>
                </a:lnTo>
                <a:lnTo>
                  <a:pt x="2348999" y="712077"/>
                </a:lnTo>
                <a:lnTo>
                  <a:pt x="2456990" y="711238"/>
                </a:lnTo>
                <a:lnTo>
                  <a:pt x="2564457" y="708731"/>
                </a:lnTo>
                <a:lnTo>
                  <a:pt x="2671382" y="704572"/>
                </a:lnTo>
                <a:lnTo>
                  <a:pt x="2777742" y="698777"/>
                </a:lnTo>
                <a:lnTo>
                  <a:pt x="2883518" y="691362"/>
                </a:lnTo>
                <a:lnTo>
                  <a:pt x="2988691" y="682342"/>
                </a:lnTo>
                <a:lnTo>
                  <a:pt x="3093238" y="671733"/>
                </a:lnTo>
                <a:lnTo>
                  <a:pt x="3197141" y="659552"/>
                </a:lnTo>
                <a:lnTo>
                  <a:pt x="3300379" y="645813"/>
                </a:lnTo>
                <a:lnTo>
                  <a:pt x="3402932" y="630533"/>
                </a:lnTo>
                <a:lnTo>
                  <a:pt x="3504780" y="613729"/>
                </a:lnTo>
                <a:lnTo>
                  <a:pt x="3605901" y="595414"/>
                </a:lnTo>
                <a:lnTo>
                  <a:pt x="3706277" y="575606"/>
                </a:lnTo>
                <a:lnTo>
                  <a:pt x="3805887" y="554320"/>
                </a:lnTo>
                <a:lnTo>
                  <a:pt x="3904710" y="531572"/>
                </a:lnTo>
                <a:lnTo>
                  <a:pt x="4002726" y="507378"/>
                </a:lnTo>
                <a:lnTo>
                  <a:pt x="4099915" y="481754"/>
                </a:lnTo>
                <a:lnTo>
                  <a:pt x="4196258" y="454715"/>
                </a:lnTo>
                <a:lnTo>
                  <a:pt x="4291732" y="426278"/>
                </a:lnTo>
                <a:lnTo>
                  <a:pt x="4386319" y="396457"/>
                </a:lnTo>
                <a:lnTo>
                  <a:pt x="4479998" y="365270"/>
                </a:lnTo>
                <a:lnTo>
                  <a:pt x="4572749" y="332731"/>
                </a:lnTo>
                <a:lnTo>
                  <a:pt x="4664551" y="298858"/>
                </a:lnTo>
                <a:lnTo>
                  <a:pt x="4755385" y="263664"/>
                </a:lnTo>
                <a:lnTo>
                  <a:pt x="4845230" y="227167"/>
                </a:lnTo>
                <a:lnTo>
                  <a:pt x="4934065" y="189382"/>
                </a:lnTo>
                <a:lnTo>
                  <a:pt x="5021871" y="150326"/>
                </a:lnTo>
                <a:lnTo>
                  <a:pt x="5065382" y="130325"/>
                </a:lnTo>
                <a:lnTo>
                  <a:pt x="5108627" y="110013"/>
                </a:lnTo>
                <a:lnTo>
                  <a:pt x="5151605" y="89390"/>
                </a:lnTo>
                <a:lnTo>
                  <a:pt x="5194313" y="68459"/>
                </a:lnTo>
                <a:lnTo>
                  <a:pt x="5236749" y="47223"/>
                </a:lnTo>
                <a:lnTo>
                  <a:pt x="5278909" y="25682"/>
                </a:lnTo>
                <a:lnTo>
                  <a:pt x="5320792" y="3839"/>
                </a:lnTo>
                <a:lnTo>
                  <a:pt x="5328005" y="0"/>
                </a:lnTo>
                <a:close/>
              </a:path>
            </a:pathLst>
          </a:custGeom>
          <a:solidFill>
            <a:srgbClr val="F9D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745" y="252006"/>
            <a:ext cx="3994150" cy="459105"/>
          </a:xfrm>
          <a:custGeom>
            <a:avLst/>
            <a:gdLst/>
            <a:ahLst/>
            <a:cxnLst/>
            <a:rect l="l" t="t" r="r" b="b"/>
            <a:pathLst>
              <a:path w="3994150" h="459105">
                <a:moveTo>
                  <a:pt x="3957751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422922"/>
                </a:lnTo>
                <a:lnTo>
                  <a:pt x="2828" y="436931"/>
                </a:lnTo>
                <a:lnTo>
                  <a:pt x="10544" y="448371"/>
                </a:lnTo>
                <a:lnTo>
                  <a:pt x="21988" y="456085"/>
                </a:lnTo>
                <a:lnTo>
                  <a:pt x="36004" y="458914"/>
                </a:lnTo>
                <a:lnTo>
                  <a:pt x="3957751" y="458914"/>
                </a:lnTo>
                <a:lnTo>
                  <a:pt x="3971767" y="456085"/>
                </a:lnTo>
                <a:lnTo>
                  <a:pt x="3983212" y="448371"/>
                </a:lnTo>
                <a:lnTo>
                  <a:pt x="3990927" y="436931"/>
                </a:lnTo>
                <a:lnTo>
                  <a:pt x="3993756" y="422922"/>
                </a:lnTo>
                <a:lnTo>
                  <a:pt x="3993756" y="36004"/>
                </a:lnTo>
                <a:lnTo>
                  <a:pt x="3990927" y="21988"/>
                </a:lnTo>
                <a:lnTo>
                  <a:pt x="3983212" y="10544"/>
                </a:lnTo>
                <a:lnTo>
                  <a:pt x="3971767" y="2828"/>
                </a:lnTo>
                <a:lnTo>
                  <a:pt x="3957751" y="0"/>
                </a:lnTo>
                <a:close/>
              </a:path>
            </a:pathLst>
          </a:custGeom>
          <a:solidFill>
            <a:srgbClr val="FBA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8092" y="368165"/>
            <a:ext cx="3839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JURIDIQUE</a:t>
            </a: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0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MAJEURS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2343" y="1015166"/>
            <a:ext cx="1405255" cy="304800"/>
          </a:xfrm>
          <a:custGeom>
            <a:avLst/>
            <a:gdLst/>
            <a:ahLst/>
            <a:cxnLst/>
            <a:rect l="l" t="t" r="r" b="b"/>
            <a:pathLst>
              <a:path w="1405254" h="304800">
                <a:moveTo>
                  <a:pt x="0" y="304799"/>
                </a:moveTo>
                <a:lnTo>
                  <a:pt x="1404632" y="304799"/>
                </a:lnTo>
                <a:lnTo>
                  <a:pt x="1404632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783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02343" y="1015166"/>
            <a:ext cx="1405255" cy="2698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sz="1300" b="1" spc="50" dirty="0">
                <a:solidFill>
                  <a:srgbClr val="FFFFFF"/>
                </a:solidFill>
                <a:latin typeface="Calibri"/>
                <a:cs typeface="Calibri"/>
              </a:rPr>
              <a:t>PROFESSIONNELS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2012" y="1285029"/>
            <a:ext cx="1965325" cy="254000"/>
          </a:xfrm>
          <a:prstGeom prst="rect">
            <a:avLst/>
          </a:prstGeom>
          <a:solidFill>
            <a:srgbClr val="783F98"/>
          </a:solidFill>
        </p:spPr>
        <p:txBody>
          <a:bodyPr vert="horz" wrap="square" lIns="0" tIns="2159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7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3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SANITAIRE,</a:t>
            </a:r>
            <a:r>
              <a:rPr sz="13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3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4017" y="1538749"/>
            <a:ext cx="1721485" cy="288925"/>
          </a:xfrm>
          <a:prstGeom prst="rect">
            <a:avLst/>
          </a:prstGeom>
          <a:solidFill>
            <a:srgbClr val="783F98"/>
          </a:solidFill>
        </p:spPr>
        <p:txBody>
          <a:bodyPr vert="horz" wrap="square" lIns="0" tIns="2159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70"/>
              </a:spcBef>
            </a:pPr>
            <a:r>
              <a:rPr sz="1300" b="1" spc="6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3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3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MÉDICO-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4795"/>
            <a:ext cx="5328005" cy="63652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34462" y="5950018"/>
            <a:ext cx="1504315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14042"/>
                </a:solidFill>
                <a:latin typeface="Trebuchet MS"/>
                <a:cs typeface="Trebuchet MS"/>
              </a:rPr>
              <a:t>BIEN</a:t>
            </a:r>
            <a:r>
              <a:rPr sz="1600" b="1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414042"/>
                </a:solidFill>
                <a:latin typeface="Trebuchet MS"/>
                <a:cs typeface="Trebuchet MS"/>
              </a:rPr>
              <a:t>COOPÉRER</a:t>
            </a:r>
            <a:endParaRPr sz="1600">
              <a:latin typeface="Trebuchet MS"/>
              <a:cs typeface="Trebuchet MS"/>
            </a:endParaRPr>
          </a:p>
          <a:p>
            <a:pPr marL="335915">
              <a:lnSpc>
                <a:spcPct val="100000"/>
              </a:lnSpc>
              <a:spcBef>
                <a:spcPts val="75"/>
              </a:spcBef>
            </a:pPr>
            <a:r>
              <a:rPr sz="1600" b="1" i="1" spc="-45" dirty="0">
                <a:solidFill>
                  <a:srgbClr val="414042"/>
                </a:solidFill>
                <a:latin typeface="Arial"/>
                <a:cs typeface="Arial"/>
              </a:rPr>
              <a:t>en</a:t>
            </a:r>
            <a:r>
              <a:rPr sz="1600" b="1" i="1" spc="-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600" b="1" i="1" spc="-30" dirty="0">
                <a:solidFill>
                  <a:srgbClr val="414042"/>
                </a:solidFill>
                <a:latin typeface="Arial"/>
                <a:cs typeface="Arial"/>
              </a:rPr>
              <a:t>pratiques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2049567"/>
            <a:ext cx="3075940" cy="5510530"/>
            <a:chOff x="0" y="2049567"/>
            <a:chExt cx="3075940" cy="5510530"/>
          </a:xfrm>
        </p:grpSpPr>
        <p:sp>
          <p:nvSpPr>
            <p:cNvPr id="12" name="object 12"/>
            <p:cNvSpPr/>
            <p:nvPr/>
          </p:nvSpPr>
          <p:spPr>
            <a:xfrm>
              <a:off x="0" y="4059149"/>
              <a:ext cx="1824989" cy="2852420"/>
            </a:xfrm>
            <a:custGeom>
              <a:avLst/>
              <a:gdLst/>
              <a:ahLst/>
              <a:cxnLst/>
              <a:rect l="l" t="t" r="r" b="b"/>
              <a:pathLst>
                <a:path w="1824989" h="2852420">
                  <a:moveTo>
                    <a:pt x="1390501" y="0"/>
                  </a:moveTo>
                  <a:lnTo>
                    <a:pt x="174387" y="215823"/>
                  </a:lnTo>
                  <a:lnTo>
                    <a:pt x="0" y="1645836"/>
                  </a:lnTo>
                  <a:lnTo>
                    <a:pt x="0" y="2802988"/>
                  </a:lnTo>
                  <a:lnTo>
                    <a:pt x="583335" y="2851929"/>
                  </a:lnTo>
                  <a:lnTo>
                    <a:pt x="1028941" y="2818823"/>
                  </a:lnTo>
                  <a:lnTo>
                    <a:pt x="1381274" y="2643960"/>
                  </a:lnTo>
                  <a:lnTo>
                    <a:pt x="1824473" y="2279345"/>
                  </a:lnTo>
                  <a:lnTo>
                    <a:pt x="1390501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528" y="4296077"/>
              <a:ext cx="1298575" cy="541020"/>
            </a:xfrm>
            <a:custGeom>
              <a:avLst/>
              <a:gdLst/>
              <a:ahLst/>
              <a:cxnLst/>
              <a:rect l="l" t="t" r="r" b="b"/>
              <a:pathLst>
                <a:path w="1298575" h="541020">
                  <a:moveTo>
                    <a:pt x="5143" y="0"/>
                  </a:moveTo>
                  <a:lnTo>
                    <a:pt x="0" y="95872"/>
                  </a:lnTo>
                  <a:lnTo>
                    <a:pt x="130990" y="361908"/>
                  </a:lnTo>
                  <a:lnTo>
                    <a:pt x="246970" y="496377"/>
                  </a:lnTo>
                  <a:lnTo>
                    <a:pt x="413023" y="540490"/>
                  </a:lnTo>
                  <a:lnTo>
                    <a:pt x="694232" y="535457"/>
                  </a:lnTo>
                  <a:lnTo>
                    <a:pt x="991368" y="465079"/>
                  </a:lnTo>
                  <a:lnTo>
                    <a:pt x="1176450" y="330876"/>
                  </a:lnTo>
                  <a:lnTo>
                    <a:pt x="1271413" y="200640"/>
                  </a:lnTo>
                  <a:lnTo>
                    <a:pt x="1298194" y="142163"/>
                  </a:lnTo>
                  <a:lnTo>
                    <a:pt x="1293317" y="113957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F79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049567"/>
              <a:ext cx="1825625" cy="2665730"/>
            </a:xfrm>
            <a:custGeom>
              <a:avLst/>
              <a:gdLst/>
              <a:ahLst/>
              <a:cxnLst/>
              <a:rect l="l" t="t" r="r" b="b"/>
              <a:pathLst>
                <a:path w="1825625" h="2665729">
                  <a:moveTo>
                    <a:pt x="386722" y="124243"/>
                  </a:moveTo>
                  <a:lnTo>
                    <a:pt x="319556" y="125401"/>
                  </a:lnTo>
                  <a:lnTo>
                    <a:pt x="258671" y="133183"/>
                  </a:lnTo>
                  <a:lnTo>
                    <a:pt x="203921" y="146399"/>
                  </a:lnTo>
                  <a:lnTo>
                    <a:pt x="155159" y="163858"/>
                  </a:lnTo>
                  <a:lnTo>
                    <a:pt x="112239" y="184371"/>
                  </a:lnTo>
                  <a:lnTo>
                    <a:pt x="75014" y="206749"/>
                  </a:lnTo>
                  <a:lnTo>
                    <a:pt x="43339" y="229800"/>
                  </a:lnTo>
                  <a:lnTo>
                    <a:pt x="0" y="269256"/>
                  </a:lnTo>
                  <a:lnTo>
                    <a:pt x="0" y="1942199"/>
                  </a:lnTo>
                  <a:lnTo>
                    <a:pt x="14529" y="1979215"/>
                  </a:lnTo>
                  <a:lnTo>
                    <a:pt x="32671" y="2022697"/>
                  </a:lnTo>
                  <a:lnTo>
                    <a:pt x="51658" y="2065447"/>
                  </a:lnTo>
                  <a:lnTo>
                    <a:pt x="71518" y="2107387"/>
                  </a:lnTo>
                  <a:lnTo>
                    <a:pt x="92279" y="2148438"/>
                  </a:lnTo>
                  <a:lnTo>
                    <a:pt x="113968" y="2188518"/>
                  </a:lnTo>
                  <a:lnTo>
                    <a:pt x="136614" y="2227549"/>
                  </a:lnTo>
                  <a:lnTo>
                    <a:pt x="160243" y="2265452"/>
                  </a:lnTo>
                  <a:lnTo>
                    <a:pt x="184884" y="2302146"/>
                  </a:lnTo>
                  <a:lnTo>
                    <a:pt x="210563" y="2337553"/>
                  </a:lnTo>
                  <a:lnTo>
                    <a:pt x="237310" y="2371592"/>
                  </a:lnTo>
                  <a:lnTo>
                    <a:pt x="265151" y="2404184"/>
                  </a:lnTo>
                  <a:lnTo>
                    <a:pt x="294115" y="2435250"/>
                  </a:lnTo>
                  <a:lnTo>
                    <a:pt x="324228" y="2464710"/>
                  </a:lnTo>
                  <a:lnTo>
                    <a:pt x="355518" y="2492485"/>
                  </a:lnTo>
                  <a:lnTo>
                    <a:pt x="388014" y="2518495"/>
                  </a:lnTo>
                  <a:lnTo>
                    <a:pt x="421743" y="2542660"/>
                  </a:lnTo>
                  <a:lnTo>
                    <a:pt x="456732" y="2564901"/>
                  </a:lnTo>
                  <a:lnTo>
                    <a:pt x="493010" y="2585139"/>
                  </a:lnTo>
                  <a:lnTo>
                    <a:pt x="530603" y="2603294"/>
                  </a:lnTo>
                  <a:lnTo>
                    <a:pt x="569540" y="2619286"/>
                  </a:lnTo>
                  <a:lnTo>
                    <a:pt x="609848" y="2633036"/>
                  </a:lnTo>
                  <a:lnTo>
                    <a:pt x="651554" y="2644464"/>
                  </a:lnTo>
                  <a:lnTo>
                    <a:pt x="694688" y="2653491"/>
                  </a:lnTo>
                  <a:lnTo>
                    <a:pt x="739275" y="2660038"/>
                  </a:lnTo>
                  <a:lnTo>
                    <a:pt x="785345" y="2664024"/>
                  </a:lnTo>
                  <a:lnTo>
                    <a:pt x="832924" y="2665370"/>
                  </a:lnTo>
                  <a:lnTo>
                    <a:pt x="878619" y="2664130"/>
                  </a:lnTo>
                  <a:lnTo>
                    <a:pt x="923713" y="2660459"/>
                  </a:lnTo>
                  <a:lnTo>
                    <a:pt x="968168" y="2654427"/>
                  </a:lnTo>
                  <a:lnTo>
                    <a:pt x="1011947" y="2646108"/>
                  </a:lnTo>
                  <a:lnTo>
                    <a:pt x="1055009" y="2635573"/>
                  </a:lnTo>
                  <a:lnTo>
                    <a:pt x="1097318" y="2622894"/>
                  </a:lnTo>
                  <a:lnTo>
                    <a:pt x="1138834" y="2608143"/>
                  </a:lnTo>
                  <a:lnTo>
                    <a:pt x="1179520" y="2591393"/>
                  </a:lnTo>
                  <a:lnTo>
                    <a:pt x="1219336" y="2572715"/>
                  </a:lnTo>
                  <a:lnTo>
                    <a:pt x="1258245" y="2552181"/>
                  </a:lnTo>
                  <a:lnTo>
                    <a:pt x="1296207" y="2529864"/>
                  </a:lnTo>
                  <a:lnTo>
                    <a:pt x="1333185" y="2505835"/>
                  </a:lnTo>
                  <a:lnTo>
                    <a:pt x="1369140" y="2480166"/>
                  </a:lnTo>
                  <a:lnTo>
                    <a:pt x="1404034" y="2452930"/>
                  </a:lnTo>
                  <a:lnTo>
                    <a:pt x="1437828" y="2424198"/>
                  </a:lnTo>
                  <a:lnTo>
                    <a:pt x="1470484" y="2394043"/>
                  </a:lnTo>
                  <a:lnTo>
                    <a:pt x="1501964" y="2362536"/>
                  </a:lnTo>
                  <a:lnTo>
                    <a:pt x="1532228" y="2329750"/>
                  </a:lnTo>
                  <a:lnTo>
                    <a:pt x="1561239" y="2295756"/>
                  </a:lnTo>
                  <a:lnTo>
                    <a:pt x="1588958" y="2260627"/>
                  </a:lnTo>
                  <a:lnTo>
                    <a:pt x="1615348" y="2224434"/>
                  </a:lnTo>
                  <a:lnTo>
                    <a:pt x="1640368" y="2187250"/>
                  </a:lnTo>
                  <a:lnTo>
                    <a:pt x="1663982" y="2149146"/>
                  </a:lnTo>
                  <a:lnTo>
                    <a:pt x="1686150" y="2110195"/>
                  </a:lnTo>
                  <a:lnTo>
                    <a:pt x="1706834" y="2070469"/>
                  </a:lnTo>
                  <a:lnTo>
                    <a:pt x="1725996" y="2030040"/>
                  </a:lnTo>
                  <a:lnTo>
                    <a:pt x="1743598" y="1988979"/>
                  </a:lnTo>
                  <a:lnTo>
                    <a:pt x="1759600" y="1947358"/>
                  </a:lnTo>
                  <a:lnTo>
                    <a:pt x="1773965" y="1905251"/>
                  </a:lnTo>
                  <a:lnTo>
                    <a:pt x="1786654" y="1862728"/>
                  </a:lnTo>
                  <a:lnTo>
                    <a:pt x="1797629" y="1819862"/>
                  </a:lnTo>
                  <a:lnTo>
                    <a:pt x="1806851" y="1776725"/>
                  </a:lnTo>
                  <a:lnTo>
                    <a:pt x="1814281" y="1733389"/>
                  </a:lnTo>
                  <a:lnTo>
                    <a:pt x="1819883" y="1689925"/>
                  </a:lnTo>
                  <a:lnTo>
                    <a:pt x="1823616" y="1646407"/>
                  </a:lnTo>
                  <a:lnTo>
                    <a:pt x="1825443" y="1602905"/>
                  </a:lnTo>
                  <a:lnTo>
                    <a:pt x="1825326" y="1559492"/>
                  </a:lnTo>
                  <a:lnTo>
                    <a:pt x="1823225" y="1516240"/>
                  </a:lnTo>
                  <a:lnTo>
                    <a:pt x="1819102" y="1473221"/>
                  </a:lnTo>
                  <a:lnTo>
                    <a:pt x="1812920" y="1430507"/>
                  </a:lnTo>
                  <a:lnTo>
                    <a:pt x="1804639" y="1388169"/>
                  </a:lnTo>
                  <a:lnTo>
                    <a:pt x="1794684" y="1340065"/>
                  </a:lnTo>
                  <a:lnTo>
                    <a:pt x="1786226" y="1292774"/>
                  </a:lnTo>
                  <a:lnTo>
                    <a:pt x="1779094" y="1246261"/>
                  </a:lnTo>
                  <a:lnTo>
                    <a:pt x="1773119" y="1200491"/>
                  </a:lnTo>
                  <a:lnTo>
                    <a:pt x="1768133" y="1155429"/>
                  </a:lnTo>
                  <a:lnTo>
                    <a:pt x="1763967" y="1111038"/>
                  </a:lnTo>
                  <a:lnTo>
                    <a:pt x="1760450" y="1067283"/>
                  </a:lnTo>
                  <a:lnTo>
                    <a:pt x="1757414" y="1024129"/>
                  </a:lnTo>
                  <a:lnTo>
                    <a:pt x="1754689" y="981541"/>
                  </a:lnTo>
                  <a:lnTo>
                    <a:pt x="1752107" y="939482"/>
                  </a:lnTo>
                  <a:lnTo>
                    <a:pt x="1749498" y="897918"/>
                  </a:lnTo>
                  <a:lnTo>
                    <a:pt x="1746693" y="856812"/>
                  </a:lnTo>
                  <a:lnTo>
                    <a:pt x="1743522" y="816130"/>
                  </a:lnTo>
                  <a:lnTo>
                    <a:pt x="1739817" y="775836"/>
                  </a:lnTo>
                  <a:lnTo>
                    <a:pt x="1735407" y="735894"/>
                  </a:lnTo>
                  <a:lnTo>
                    <a:pt x="1730125" y="696269"/>
                  </a:lnTo>
                  <a:lnTo>
                    <a:pt x="1723801" y="656926"/>
                  </a:lnTo>
                  <a:lnTo>
                    <a:pt x="1716265" y="617828"/>
                  </a:lnTo>
                  <a:lnTo>
                    <a:pt x="1707348" y="578941"/>
                  </a:lnTo>
                  <a:lnTo>
                    <a:pt x="1696882" y="540229"/>
                  </a:lnTo>
                  <a:lnTo>
                    <a:pt x="1684696" y="501657"/>
                  </a:lnTo>
                  <a:lnTo>
                    <a:pt x="1670622" y="463188"/>
                  </a:lnTo>
                  <a:lnTo>
                    <a:pt x="1654490" y="424788"/>
                  </a:lnTo>
                  <a:lnTo>
                    <a:pt x="1636132" y="386421"/>
                  </a:lnTo>
                  <a:lnTo>
                    <a:pt x="1615377" y="348051"/>
                  </a:lnTo>
                  <a:lnTo>
                    <a:pt x="1592058" y="309644"/>
                  </a:lnTo>
                  <a:lnTo>
                    <a:pt x="1566004" y="271163"/>
                  </a:lnTo>
                  <a:lnTo>
                    <a:pt x="1537046" y="232574"/>
                  </a:lnTo>
                  <a:lnTo>
                    <a:pt x="1505015" y="193839"/>
                  </a:lnTo>
                  <a:lnTo>
                    <a:pt x="1474614" y="160300"/>
                  </a:lnTo>
                  <a:lnTo>
                    <a:pt x="644649" y="160300"/>
                  </a:lnTo>
                  <a:lnTo>
                    <a:pt x="592318" y="156290"/>
                  </a:lnTo>
                  <a:lnTo>
                    <a:pt x="460315" y="130897"/>
                  </a:lnTo>
                  <a:lnTo>
                    <a:pt x="386722" y="124243"/>
                  </a:lnTo>
                  <a:close/>
                </a:path>
                <a:path w="1825625" h="2665729">
                  <a:moveTo>
                    <a:pt x="1216743" y="0"/>
                  </a:moveTo>
                  <a:lnTo>
                    <a:pt x="1166775" y="3980"/>
                  </a:lnTo>
                  <a:lnTo>
                    <a:pt x="1115532" y="13706"/>
                  </a:lnTo>
                  <a:lnTo>
                    <a:pt x="1064638" y="27753"/>
                  </a:lnTo>
                  <a:lnTo>
                    <a:pt x="1015713" y="44700"/>
                  </a:lnTo>
                  <a:lnTo>
                    <a:pt x="970381" y="63124"/>
                  </a:lnTo>
                  <a:lnTo>
                    <a:pt x="930264" y="81602"/>
                  </a:lnTo>
                  <a:lnTo>
                    <a:pt x="896983" y="98713"/>
                  </a:lnTo>
                  <a:lnTo>
                    <a:pt x="849354" y="121513"/>
                  </a:lnTo>
                  <a:lnTo>
                    <a:pt x="799828" y="139193"/>
                  </a:lnTo>
                  <a:lnTo>
                    <a:pt x="748883" y="151631"/>
                  </a:lnTo>
                  <a:lnTo>
                    <a:pt x="696997" y="158707"/>
                  </a:lnTo>
                  <a:lnTo>
                    <a:pt x="644649" y="160300"/>
                  </a:lnTo>
                  <a:lnTo>
                    <a:pt x="1474614" y="160300"/>
                  </a:lnTo>
                  <a:lnTo>
                    <a:pt x="1431058" y="115796"/>
                  </a:lnTo>
                  <a:lnTo>
                    <a:pt x="1388793" y="76416"/>
                  </a:lnTo>
                  <a:lnTo>
                    <a:pt x="1342778" y="36750"/>
                  </a:lnTo>
                  <a:lnTo>
                    <a:pt x="1306367" y="14962"/>
                  </a:lnTo>
                  <a:lnTo>
                    <a:pt x="1263814" y="3186"/>
                  </a:lnTo>
                  <a:lnTo>
                    <a:pt x="1216743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817" y="3027343"/>
              <a:ext cx="512445" cy="214629"/>
            </a:xfrm>
            <a:custGeom>
              <a:avLst/>
              <a:gdLst/>
              <a:ahLst/>
              <a:cxnLst/>
              <a:rect l="l" t="t" r="r" b="b"/>
              <a:pathLst>
                <a:path w="512445" h="214630">
                  <a:moveTo>
                    <a:pt x="239137" y="0"/>
                  </a:moveTo>
                  <a:lnTo>
                    <a:pt x="186401" y="5111"/>
                  </a:lnTo>
                  <a:lnTo>
                    <a:pt x="117126" y="19298"/>
                  </a:lnTo>
                  <a:lnTo>
                    <a:pt x="64345" y="31817"/>
                  </a:lnTo>
                  <a:lnTo>
                    <a:pt x="27560" y="45000"/>
                  </a:lnTo>
                  <a:lnTo>
                    <a:pt x="0" y="82686"/>
                  </a:lnTo>
                  <a:lnTo>
                    <a:pt x="8232" y="111854"/>
                  </a:lnTo>
                  <a:lnTo>
                    <a:pt x="53867" y="148740"/>
                  </a:lnTo>
                  <a:lnTo>
                    <a:pt x="95975" y="168154"/>
                  </a:lnTo>
                  <a:lnTo>
                    <a:pt x="147458" y="186063"/>
                  </a:lnTo>
                  <a:lnTo>
                    <a:pt x="205700" y="200853"/>
                  </a:lnTo>
                  <a:lnTo>
                    <a:pt x="268088" y="210911"/>
                  </a:lnTo>
                  <a:lnTo>
                    <a:pt x="332006" y="214623"/>
                  </a:lnTo>
                  <a:lnTo>
                    <a:pt x="407943" y="214415"/>
                  </a:lnTo>
                  <a:lnTo>
                    <a:pt x="459818" y="211112"/>
                  </a:lnTo>
                  <a:lnTo>
                    <a:pt x="491760" y="200690"/>
                  </a:lnTo>
                  <a:lnTo>
                    <a:pt x="507897" y="179126"/>
                  </a:lnTo>
                  <a:lnTo>
                    <a:pt x="512359" y="142398"/>
                  </a:lnTo>
                  <a:lnTo>
                    <a:pt x="503886" y="113509"/>
                  </a:lnTo>
                  <a:lnTo>
                    <a:pt x="444793" y="58252"/>
                  </a:lnTo>
                  <a:lnTo>
                    <a:pt x="399967" y="34897"/>
                  </a:lnTo>
                  <a:lnTo>
                    <a:pt x="348818" y="16399"/>
                  </a:lnTo>
                  <a:lnTo>
                    <a:pt x="294242" y="4264"/>
                  </a:lnTo>
                  <a:lnTo>
                    <a:pt x="239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092" y="3051444"/>
              <a:ext cx="204946" cy="1983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5732" y="3153039"/>
              <a:ext cx="163830" cy="666115"/>
            </a:xfrm>
            <a:custGeom>
              <a:avLst/>
              <a:gdLst/>
              <a:ahLst/>
              <a:cxnLst/>
              <a:rect l="l" t="t" r="r" b="b"/>
              <a:pathLst>
                <a:path w="163830" h="666114">
                  <a:moveTo>
                    <a:pt x="162174" y="645019"/>
                  </a:moveTo>
                  <a:lnTo>
                    <a:pt x="46699" y="645019"/>
                  </a:lnTo>
                  <a:lnTo>
                    <a:pt x="71121" y="646525"/>
                  </a:lnTo>
                  <a:lnTo>
                    <a:pt x="100097" y="653917"/>
                  </a:lnTo>
                  <a:lnTo>
                    <a:pt x="128798" y="664057"/>
                  </a:lnTo>
                  <a:lnTo>
                    <a:pt x="141957" y="665537"/>
                  </a:lnTo>
                  <a:lnTo>
                    <a:pt x="153439" y="660658"/>
                  </a:lnTo>
                  <a:lnTo>
                    <a:pt x="161231" y="650929"/>
                  </a:lnTo>
                  <a:lnTo>
                    <a:pt x="162174" y="645019"/>
                  </a:lnTo>
                  <a:close/>
                </a:path>
                <a:path w="163830" h="666114">
                  <a:moveTo>
                    <a:pt x="98446" y="93653"/>
                  </a:moveTo>
                  <a:lnTo>
                    <a:pt x="96912" y="158380"/>
                  </a:lnTo>
                  <a:lnTo>
                    <a:pt x="76252" y="295978"/>
                  </a:lnTo>
                  <a:lnTo>
                    <a:pt x="31656" y="540016"/>
                  </a:lnTo>
                  <a:lnTo>
                    <a:pt x="1322" y="575400"/>
                  </a:lnTo>
                  <a:lnTo>
                    <a:pt x="0" y="619128"/>
                  </a:lnTo>
                  <a:lnTo>
                    <a:pt x="14505" y="651430"/>
                  </a:lnTo>
                  <a:lnTo>
                    <a:pt x="31656" y="652538"/>
                  </a:lnTo>
                  <a:lnTo>
                    <a:pt x="46699" y="645019"/>
                  </a:lnTo>
                  <a:lnTo>
                    <a:pt x="162174" y="645019"/>
                  </a:lnTo>
                  <a:lnTo>
                    <a:pt x="163317" y="637857"/>
                  </a:lnTo>
                  <a:lnTo>
                    <a:pt x="98446" y="93653"/>
                  </a:lnTo>
                  <a:close/>
                </a:path>
                <a:path w="163830" h="666114">
                  <a:moveTo>
                    <a:pt x="87282" y="0"/>
                  </a:moveTo>
                  <a:lnTo>
                    <a:pt x="98446" y="93653"/>
                  </a:lnTo>
                  <a:lnTo>
                    <a:pt x="98850" y="76596"/>
                  </a:lnTo>
                  <a:lnTo>
                    <a:pt x="87282" y="0"/>
                  </a:lnTo>
                  <a:close/>
                </a:path>
              </a:pathLst>
            </a:custGeom>
            <a:solidFill>
              <a:srgbClr val="F79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132137"/>
              <a:ext cx="1983739" cy="620395"/>
            </a:xfrm>
            <a:custGeom>
              <a:avLst/>
              <a:gdLst/>
              <a:ahLst/>
              <a:cxnLst/>
              <a:rect l="l" t="t" r="r" b="b"/>
              <a:pathLst>
                <a:path w="1983739" h="620395">
                  <a:moveTo>
                    <a:pt x="70942" y="571779"/>
                  </a:moveTo>
                  <a:lnTo>
                    <a:pt x="65938" y="416750"/>
                  </a:lnTo>
                  <a:lnTo>
                    <a:pt x="0" y="313944"/>
                  </a:lnTo>
                  <a:lnTo>
                    <a:pt x="0" y="619874"/>
                  </a:lnTo>
                  <a:lnTo>
                    <a:pt x="70942" y="571779"/>
                  </a:lnTo>
                  <a:close/>
                </a:path>
                <a:path w="1983739" h="620395">
                  <a:moveTo>
                    <a:pt x="1983232" y="352183"/>
                  </a:moveTo>
                  <a:lnTo>
                    <a:pt x="1982622" y="310197"/>
                  </a:lnTo>
                  <a:lnTo>
                    <a:pt x="1980107" y="267639"/>
                  </a:lnTo>
                  <a:lnTo>
                    <a:pt x="1976031" y="225056"/>
                  </a:lnTo>
                  <a:lnTo>
                    <a:pt x="1970684" y="183057"/>
                  </a:lnTo>
                  <a:lnTo>
                    <a:pt x="1964359" y="142214"/>
                  </a:lnTo>
                  <a:lnTo>
                    <a:pt x="1957374" y="103098"/>
                  </a:lnTo>
                  <a:lnTo>
                    <a:pt x="1928876" y="25260"/>
                  </a:lnTo>
                  <a:lnTo>
                    <a:pt x="1892007" y="2222"/>
                  </a:lnTo>
                  <a:lnTo>
                    <a:pt x="1848523" y="0"/>
                  </a:lnTo>
                  <a:lnTo>
                    <a:pt x="1807502" y="21386"/>
                  </a:lnTo>
                  <a:lnTo>
                    <a:pt x="1689569" y="130835"/>
                  </a:lnTo>
                  <a:lnTo>
                    <a:pt x="1636737" y="186423"/>
                  </a:lnTo>
                  <a:lnTo>
                    <a:pt x="1552295" y="318071"/>
                  </a:lnTo>
                  <a:lnTo>
                    <a:pt x="1547317" y="473100"/>
                  </a:lnTo>
                  <a:lnTo>
                    <a:pt x="1732838" y="598843"/>
                  </a:lnTo>
                  <a:lnTo>
                    <a:pt x="1778596" y="609180"/>
                  </a:lnTo>
                  <a:lnTo>
                    <a:pt x="1818805" y="611962"/>
                  </a:lnTo>
                  <a:lnTo>
                    <a:pt x="1853780" y="607783"/>
                  </a:lnTo>
                  <a:lnTo>
                    <a:pt x="1909254" y="580821"/>
                  </a:lnTo>
                  <a:lnTo>
                    <a:pt x="1947430" y="532942"/>
                  </a:lnTo>
                  <a:lnTo>
                    <a:pt x="1970747" y="468782"/>
                  </a:lnTo>
                  <a:lnTo>
                    <a:pt x="1981669" y="392988"/>
                  </a:lnTo>
                  <a:lnTo>
                    <a:pt x="1983232" y="352183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468" y="2626296"/>
              <a:ext cx="1622425" cy="236854"/>
            </a:xfrm>
            <a:custGeom>
              <a:avLst/>
              <a:gdLst/>
              <a:ahLst/>
              <a:cxnLst/>
              <a:rect l="l" t="t" r="r" b="b"/>
              <a:pathLst>
                <a:path w="1622425" h="236855">
                  <a:moveTo>
                    <a:pt x="579081" y="181178"/>
                  </a:moveTo>
                  <a:lnTo>
                    <a:pt x="546252" y="129654"/>
                  </a:lnTo>
                  <a:lnTo>
                    <a:pt x="510082" y="94322"/>
                  </a:lnTo>
                  <a:lnTo>
                    <a:pt x="468363" y="65341"/>
                  </a:lnTo>
                  <a:lnTo>
                    <a:pt x="422338" y="43053"/>
                  </a:lnTo>
                  <a:lnTo>
                    <a:pt x="373265" y="27813"/>
                  </a:lnTo>
                  <a:lnTo>
                    <a:pt x="322376" y="19964"/>
                  </a:lnTo>
                  <a:lnTo>
                    <a:pt x="283222" y="18618"/>
                  </a:lnTo>
                  <a:lnTo>
                    <a:pt x="243459" y="21602"/>
                  </a:lnTo>
                  <a:lnTo>
                    <a:pt x="204101" y="28956"/>
                  </a:lnTo>
                  <a:lnTo>
                    <a:pt x="166204" y="40640"/>
                  </a:lnTo>
                  <a:lnTo>
                    <a:pt x="130225" y="55448"/>
                  </a:lnTo>
                  <a:lnTo>
                    <a:pt x="64249" y="90182"/>
                  </a:lnTo>
                  <a:lnTo>
                    <a:pt x="22872" y="116268"/>
                  </a:lnTo>
                  <a:lnTo>
                    <a:pt x="0" y="163690"/>
                  </a:lnTo>
                  <a:lnTo>
                    <a:pt x="3568" y="189826"/>
                  </a:lnTo>
                  <a:lnTo>
                    <a:pt x="17360" y="213410"/>
                  </a:lnTo>
                  <a:lnTo>
                    <a:pt x="39230" y="229781"/>
                  </a:lnTo>
                  <a:lnTo>
                    <a:pt x="64808" y="236270"/>
                  </a:lnTo>
                  <a:lnTo>
                    <a:pt x="90944" y="232702"/>
                  </a:lnTo>
                  <a:lnTo>
                    <a:pt x="114503" y="218871"/>
                  </a:lnTo>
                  <a:lnTo>
                    <a:pt x="153860" y="185077"/>
                  </a:lnTo>
                  <a:lnTo>
                    <a:pt x="192887" y="155854"/>
                  </a:lnTo>
                  <a:lnTo>
                    <a:pt x="232816" y="132562"/>
                  </a:lnTo>
                  <a:lnTo>
                    <a:pt x="274866" y="116586"/>
                  </a:lnTo>
                  <a:lnTo>
                    <a:pt x="320255" y="109270"/>
                  </a:lnTo>
                  <a:lnTo>
                    <a:pt x="367106" y="110972"/>
                  </a:lnTo>
                  <a:lnTo>
                    <a:pt x="413448" y="121069"/>
                  </a:lnTo>
                  <a:lnTo>
                    <a:pt x="457377" y="139471"/>
                  </a:lnTo>
                  <a:lnTo>
                    <a:pt x="497001" y="166065"/>
                  </a:lnTo>
                  <a:lnTo>
                    <a:pt x="530440" y="200736"/>
                  </a:lnTo>
                  <a:lnTo>
                    <a:pt x="537730" y="207340"/>
                  </a:lnTo>
                  <a:lnTo>
                    <a:pt x="546684" y="210959"/>
                  </a:lnTo>
                  <a:lnTo>
                    <a:pt x="556361" y="211289"/>
                  </a:lnTo>
                  <a:lnTo>
                    <a:pt x="565759" y="208013"/>
                  </a:lnTo>
                  <a:lnTo>
                    <a:pt x="573824" y="200888"/>
                  </a:lnTo>
                  <a:lnTo>
                    <a:pt x="578370" y="191541"/>
                  </a:lnTo>
                  <a:lnTo>
                    <a:pt x="579081" y="181178"/>
                  </a:lnTo>
                  <a:close/>
                </a:path>
                <a:path w="1622425" h="236855">
                  <a:moveTo>
                    <a:pt x="1621828" y="153987"/>
                  </a:moveTo>
                  <a:lnTo>
                    <a:pt x="1608658" y="103886"/>
                  </a:lnTo>
                  <a:lnTo>
                    <a:pt x="1557451" y="67983"/>
                  </a:lnTo>
                  <a:lnTo>
                    <a:pt x="1492072" y="34632"/>
                  </a:lnTo>
                  <a:lnTo>
                    <a:pt x="1456461" y="20510"/>
                  </a:lnTo>
                  <a:lnTo>
                    <a:pt x="1419098" y="9461"/>
                  </a:lnTo>
                  <a:lnTo>
                    <a:pt x="1380388" y="2641"/>
                  </a:lnTo>
                  <a:lnTo>
                    <a:pt x="1341335" y="0"/>
                  </a:lnTo>
                  <a:lnTo>
                    <a:pt x="1302943" y="1524"/>
                  </a:lnTo>
                  <a:lnTo>
                    <a:pt x="1253020" y="9258"/>
                  </a:lnTo>
                  <a:lnTo>
                    <a:pt x="1204760" y="24041"/>
                  </a:lnTo>
                  <a:lnTo>
                    <a:pt x="1159383" y="45605"/>
                  </a:lnTo>
                  <a:lnTo>
                    <a:pt x="1118108" y="73698"/>
                  </a:lnTo>
                  <a:lnTo>
                    <a:pt x="1082141" y="108064"/>
                  </a:lnTo>
                  <a:lnTo>
                    <a:pt x="1052715" y="148463"/>
                  </a:lnTo>
                  <a:lnTo>
                    <a:pt x="1049451" y="157721"/>
                  </a:lnTo>
                  <a:lnTo>
                    <a:pt x="1049553" y="167398"/>
                  </a:lnTo>
                  <a:lnTo>
                    <a:pt x="1052957" y="176466"/>
                  </a:lnTo>
                  <a:lnTo>
                    <a:pt x="1059599" y="183883"/>
                  </a:lnTo>
                  <a:lnTo>
                    <a:pt x="1069289" y="188569"/>
                  </a:lnTo>
                  <a:lnTo>
                    <a:pt x="1079652" y="189153"/>
                  </a:lnTo>
                  <a:lnTo>
                    <a:pt x="1089482" y="185801"/>
                  </a:lnTo>
                  <a:lnTo>
                    <a:pt x="1097572" y="178689"/>
                  </a:lnTo>
                  <a:lnTo>
                    <a:pt x="1130782" y="145186"/>
                  </a:lnTo>
                  <a:lnTo>
                    <a:pt x="1170012" y="119595"/>
                  </a:lnTo>
                  <a:lnTo>
                    <a:pt x="1213408" y="101981"/>
                  </a:lnTo>
                  <a:lnTo>
                    <a:pt x="1259090" y="92354"/>
                  </a:lnTo>
                  <a:lnTo>
                    <a:pt x="1305217" y="90766"/>
                  </a:lnTo>
                  <a:lnTo>
                    <a:pt x="1349921" y="97866"/>
                  </a:lnTo>
                  <a:lnTo>
                    <a:pt x="1391335" y="113309"/>
                  </a:lnTo>
                  <a:lnTo>
                    <a:pt x="1430705" y="135813"/>
                  </a:lnTo>
                  <a:lnTo>
                    <a:pt x="1469237" y="164109"/>
                  </a:lnTo>
                  <a:lnTo>
                    <a:pt x="1508201" y="196926"/>
                  </a:lnTo>
                  <a:lnTo>
                    <a:pt x="1518818" y="204609"/>
                  </a:lnTo>
                  <a:lnTo>
                    <a:pt x="1544688" y="213436"/>
                  </a:lnTo>
                  <a:lnTo>
                    <a:pt x="1571028" y="211721"/>
                  </a:lnTo>
                  <a:lnTo>
                    <a:pt x="1594789" y="200266"/>
                  </a:lnTo>
                  <a:lnTo>
                    <a:pt x="1612988" y="179857"/>
                  </a:lnTo>
                  <a:lnTo>
                    <a:pt x="1621828" y="153987"/>
                  </a:lnTo>
                  <a:close/>
                </a:path>
              </a:pathLst>
            </a:custGeom>
            <a:solidFill>
              <a:srgbClr val="F79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6483" y="3324479"/>
              <a:ext cx="103207" cy="2110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5186440"/>
              <a:ext cx="3075940" cy="2373630"/>
            </a:xfrm>
            <a:custGeom>
              <a:avLst/>
              <a:gdLst/>
              <a:ahLst/>
              <a:cxnLst/>
              <a:rect l="l" t="t" r="r" b="b"/>
              <a:pathLst>
                <a:path w="3075940" h="2373629">
                  <a:moveTo>
                    <a:pt x="100154" y="0"/>
                  </a:moveTo>
                  <a:lnTo>
                    <a:pt x="0" y="8373"/>
                  </a:lnTo>
                  <a:lnTo>
                    <a:pt x="0" y="2373565"/>
                  </a:lnTo>
                  <a:lnTo>
                    <a:pt x="3051613" y="2373565"/>
                  </a:lnTo>
                  <a:lnTo>
                    <a:pt x="3075331" y="1838950"/>
                  </a:lnTo>
                  <a:lnTo>
                    <a:pt x="3067621" y="1322489"/>
                  </a:lnTo>
                  <a:lnTo>
                    <a:pt x="813678" y="1322489"/>
                  </a:lnTo>
                  <a:lnTo>
                    <a:pt x="393386" y="1293888"/>
                  </a:lnTo>
                  <a:lnTo>
                    <a:pt x="178963" y="1146595"/>
                  </a:lnTo>
                  <a:lnTo>
                    <a:pt x="103516" y="756627"/>
                  </a:lnTo>
                  <a:lnTo>
                    <a:pt x="100154" y="0"/>
                  </a:lnTo>
                  <a:close/>
                </a:path>
                <a:path w="3075940" h="2373629">
                  <a:moveTo>
                    <a:pt x="1589255" y="0"/>
                  </a:moveTo>
                  <a:lnTo>
                    <a:pt x="1557446" y="38849"/>
                  </a:lnTo>
                  <a:lnTo>
                    <a:pt x="1530540" y="87628"/>
                  </a:lnTo>
                  <a:lnTo>
                    <a:pt x="1507719" y="145150"/>
                  </a:lnTo>
                  <a:lnTo>
                    <a:pt x="1488164" y="210225"/>
                  </a:lnTo>
                  <a:lnTo>
                    <a:pt x="1471057" y="281668"/>
                  </a:lnTo>
                  <a:lnTo>
                    <a:pt x="1463166" y="319406"/>
                  </a:lnTo>
                  <a:lnTo>
                    <a:pt x="1455580" y="358291"/>
                  </a:lnTo>
                  <a:lnTo>
                    <a:pt x="1448197" y="398173"/>
                  </a:lnTo>
                  <a:lnTo>
                    <a:pt x="1440914" y="438905"/>
                  </a:lnTo>
                  <a:lnTo>
                    <a:pt x="1426241" y="522325"/>
                  </a:lnTo>
                  <a:lnTo>
                    <a:pt x="1418646" y="564715"/>
                  </a:lnTo>
                  <a:lnTo>
                    <a:pt x="1410743" y="607361"/>
                  </a:lnTo>
                  <a:lnTo>
                    <a:pt x="1402429" y="650114"/>
                  </a:lnTo>
                  <a:lnTo>
                    <a:pt x="1393601" y="692827"/>
                  </a:lnTo>
                  <a:lnTo>
                    <a:pt x="1384159" y="735350"/>
                  </a:lnTo>
                  <a:lnTo>
                    <a:pt x="1373998" y="777535"/>
                  </a:lnTo>
                  <a:lnTo>
                    <a:pt x="1363017" y="819234"/>
                  </a:lnTo>
                  <a:lnTo>
                    <a:pt x="1351115" y="860298"/>
                  </a:lnTo>
                  <a:lnTo>
                    <a:pt x="1338187" y="900579"/>
                  </a:lnTo>
                  <a:lnTo>
                    <a:pt x="1324133" y="939928"/>
                  </a:lnTo>
                  <a:lnTo>
                    <a:pt x="1308849" y="978197"/>
                  </a:lnTo>
                  <a:lnTo>
                    <a:pt x="1292234" y="1015238"/>
                  </a:lnTo>
                  <a:lnTo>
                    <a:pt x="1274185" y="1050901"/>
                  </a:lnTo>
                  <a:lnTo>
                    <a:pt x="1254600" y="1085040"/>
                  </a:lnTo>
                  <a:lnTo>
                    <a:pt x="1233377" y="1117504"/>
                  </a:lnTo>
                  <a:lnTo>
                    <a:pt x="1210414" y="1148146"/>
                  </a:lnTo>
                  <a:lnTo>
                    <a:pt x="1158855" y="1203370"/>
                  </a:lnTo>
                  <a:lnTo>
                    <a:pt x="1099107" y="1249524"/>
                  </a:lnTo>
                  <a:lnTo>
                    <a:pt x="1065906" y="1268828"/>
                  </a:lnTo>
                  <a:lnTo>
                    <a:pt x="1030350" y="1285420"/>
                  </a:lnTo>
                  <a:lnTo>
                    <a:pt x="992338" y="1299150"/>
                  </a:lnTo>
                  <a:lnTo>
                    <a:pt x="951767" y="1309870"/>
                  </a:lnTo>
                  <a:lnTo>
                    <a:pt x="908535" y="1317432"/>
                  </a:lnTo>
                  <a:lnTo>
                    <a:pt x="862540" y="1321688"/>
                  </a:lnTo>
                  <a:lnTo>
                    <a:pt x="813678" y="1322489"/>
                  </a:lnTo>
                  <a:lnTo>
                    <a:pt x="3067621" y="1322489"/>
                  </a:lnTo>
                  <a:lnTo>
                    <a:pt x="3065284" y="1165962"/>
                  </a:lnTo>
                  <a:lnTo>
                    <a:pt x="2977479" y="610349"/>
                  </a:lnTo>
                  <a:lnTo>
                    <a:pt x="2850139" y="283858"/>
                  </a:lnTo>
                  <a:lnTo>
                    <a:pt x="2663086" y="111450"/>
                  </a:lnTo>
                  <a:lnTo>
                    <a:pt x="2286173" y="35904"/>
                  </a:lnTo>
                  <a:lnTo>
                    <a:pt x="1589255" y="0"/>
                  </a:lnTo>
                  <a:close/>
                </a:path>
              </a:pathLst>
            </a:custGeom>
            <a:solidFill>
              <a:srgbClr val="5031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20853" y="6456851"/>
              <a:ext cx="147320" cy="1103630"/>
            </a:xfrm>
            <a:custGeom>
              <a:avLst/>
              <a:gdLst/>
              <a:ahLst/>
              <a:cxnLst/>
              <a:rect l="l" t="t" r="r" b="b"/>
              <a:pathLst>
                <a:path w="147319" h="1103629">
                  <a:moveTo>
                    <a:pt x="127621" y="0"/>
                  </a:moveTo>
                  <a:lnTo>
                    <a:pt x="106196" y="68662"/>
                  </a:lnTo>
                  <a:lnTo>
                    <a:pt x="103631" y="119081"/>
                  </a:lnTo>
                  <a:lnTo>
                    <a:pt x="100827" y="169494"/>
                  </a:lnTo>
                  <a:lnTo>
                    <a:pt x="97779" y="219903"/>
                  </a:lnTo>
                  <a:lnTo>
                    <a:pt x="94625" y="268329"/>
                  </a:lnTo>
                  <a:lnTo>
                    <a:pt x="91122" y="318348"/>
                  </a:lnTo>
                  <a:lnTo>
                    <a:pt x="87374" y="368346"/>
                  </a:lnTo>
                  <a:lnTo>
                    <a:pt x="83376" y="418319"/>
                  </a:lnTo>
                  <a:lnTo>
                    <a:pt x="79128" y="468263"/>
                  </a:lnTo>
                  <a:lnTo>
                    <a:pt x="74626" y="518174"/>
                  </a:lnTo>
                  <a:lnTo>
                    <a:pt x="69869" y="568050"/>
                  </a:lnTo>
                  <a:lnTo>
                    <a:pt x="64853" y="617886"/>
                  </a:lnTo>
                  <a:lnTo>
                    <a:pt x="59576" y="667680"/>
                  </a:lnTo>
                  <a:lnTo>
                    <a:pt x="54036" y="717426"/>
                  </a:lnTo>
                  <a:lnTo>
                    <a:pt x="48231" y="767122"/>
                  </a:lnTo>
                  <a:lnTo>
                    <a:pt x="42157" y="816764"/>
                  </a:lnTo>
                  <a:lnTo>
                    <a:pt x="35813" y="866349"/>
                  </a:lnTo>
                  <a:lnTo>
                    <a:pt x="29196" y="915873"/>
                  </a:lnTo>
                  <a:lnTo>
                    <a:pt x="22135" y="965288"/>
                  </a:lnTo>
                  <a:lnTo>
                    <a:pt x="14648" y="1014609"/>
                  </a:lnTo>
                  <a:lnTo>
                    <a:pt x="6720" y="1063817"/>
                  </a:lnTo>
                  <a:lnTo>
                    <a:pt x="0" y="1103153"/>
                  </a:lnTo>
                  <a:lnTo>
                    <a:pt x="102534" y="1103153"/>
                  </a:lnTo>
                  <a:lnTo>
                    <a:pt x="110507" y="1026617"/>
                  </a:lnTo>
                  <a:lnTo>
                    <a:pt x="115140" y="976182"/>
                  </a:lnTo>
                  <a:lnTo>
                    <a:pt x="119341" y="925741"/>
                  </a:lnTo>
                  <a:lnTo>
                    <a:pt x="123055" y="875283"/>
                  </a:lnTo>
                  <a:lnTo>
                    <a:pt x="126491" y="824836"/>
                  </a:lnTo>
                  <a:lnTo>
                    <a:pt x="129651" y="774398"/>
                  </a:lnTo>
                  <a:lnTo>
                    <a:pt x="132539" y="723969"/>
                  </a:lnTo>
                  <a:lnTo>
                    <a:pt x="135155" y="673547"/>
                  </a:lnTo>
                  <a:lnTo>
                    <a:pt x="137504" y="623132"/>
                  </a:lnTo>
                  <a:lnTo>
                    <a:pt x="139587" y="572722"/>
                  </a:lnTo>
                  <a:lnTo>
                    <a:pt x="141408" y="522316"/>
                  </a:lnTo>
                  <a:lnTo>
                    <a:pt x="142969" y="471912"/>
                  </a:lnTo>
                  <a:lnTo>
                    <a:pt x="144273" y="421511"/>
                  </a:lnTo>
                  <a:lnTo>
                    <a:pt x="145322" y="371111"/>
                  </a:lnTo>
                  <a:lnTo>
                    <a:pt x="146145" y="318348"/>
                  </a:lnTo>
                  <a:lnTo>
                    <a:pt x="146679" y="268329"/>
                  </a:lnTo>
                  <a:lnTo>
                    <a:pt x="146968" y="219903"/>
                  </a:lnTo>
                  <a:lnTo>
                    <a:pt x="147020" y="168239"/>
                  </a:lnTo>
                  <a:lnTo>
                    <a:pt x="146832" y="118177"/>
                  </a:lnTo>
                  <a:lnTo>
                    <a:pt x="146409" y="68107"/>
                  </a:lnTo>
                  <a:lnTo>
                    <a:pt x="145757" y="18237"/>
                  </a:lnTo>
                  <a:lnTo>
                    <a:pt x="134566" y="1569"/>
                  </a:lnTo>
                  <a:lnTo>
                    <a:pt x="127621" y="0"/>
                  </a:lnTo>
                  <a:close/>
                </a:path>
              </a:pathLst>
            </a:custGeom>
            <a:solidFill>
              <a:srgbClr val="411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6614" y="3027343"/>
              <a:ext cx="512445" cy="214629"/>
            </a:xfrm>
            <a:custGeom>
              <a:avLst/>
              <a:gdLst/>
              <a:ahLst/>
              <a:cxnLst/>
              <a:rect l="l" t="t" r="r" b="b"/>
              <a:pathLst>
                <a:path w="512444" h="214630">
                  <a:moveTo>
                    <a:pt x="273209" y="0"/>
                  </a:moveTo>
                  <a:lnTo>
                    <a:pt x="218105" y="4264"/>
                  </a:lnTo>
                  <a:lnTo>
                    <a:pt x="163532" y="16399"/>
                  </a:lnTo>
                  <a:lnTo>
                    <a:pt x="112385" y="34897"/>
                  </a:lnTo>
                  <a:lnTo>
                    <a:pt x="67562" y="58252"/>
                  </a:lnTo>
                  <a:lnTo>
                    <a:pt x="31958" y="84958"/>
                  </a:lnTo>
                  <a:lnTo>
                    <a:pt x="0" y="142398"/>
                  </a:lnTo>
                  <a:lnTo>
                    <a:pt x="4460" y="179126"/>
                  </a:lnTo>
                  <a:lnTo>
                    <a:pt x="20594" y="200690"/>
                  </a:lnTo>
                  <a:lnTo>
                    <a:pt x="52532" y="211112"/>
                  </a:lnTo>
                  <a:lnTo>
                    <a:pt x="104404" y="214415"/>
                  </a:lnTo>
                  <a:lnTo>
                    <a:pt x="180340" y="214623"/>
                  </a:lnTo>
                  <a:lnTo>
                    <a:pt x="244261" y="210911"/>
                  </a:lnTo>
                  <a:lnTo>
                    <a:pt x="306656" y="200853"/>
                  </a:lnTo>
                  <a:lnTo>
                    <a:pt x="364908" y="186063"/>
                  </a:lnTo>
                  <a:lnTo>
                    <a:pt x="416397" y="168154"/>
                  </a:lnTo>
                  <a:lnTo>
                    <a:pt x="458506" y="148740"/>
                  </a:lnTo>
                  <a:lnTo>
                    <a:pt x="504113" y="111854"/>
                  </a:lnTo>
                  <a:lnTo>
                    <a:pt x="512350" y="82686"/>
                  </a:lnTo>
                  <a:lnTo>
                    <a:pt x="506074" y="61179"/>
                  </a:lnTo>
                  <a:lnTo>
                    <a:pt x="448004" y="31817"/>
                  </a:lnTo>
                  <a:lnTo>
                    <a:pt x="395220" y="19298"/>
                  </a:lnTo>
                  <a:lnTo>
                    <a:pt x="325945" y="5111"/>
                  </a:lnTo>
                  <a:lnTo>
                    <a:pt x="273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674" y="3053298"/>
              <a:ext cx="194605" cy="19461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8944" y="4012247"/>
              <a:ext cx="467995" cy="222885"/>
            </a:xfrm>
            <a:custGeom>
              <a:avLst/>
              <a:gdLst/>
              <a:ahLst/>
              <a:cxnLst/>
              <a:rect l="l" t="t" r="r" b="b"/>
              <a:pathLst>
                <a:path w="467994" h="222885">
                  <a:moveTo>
                    <a:pt x="277241" y="177482"/>
                  </a:moveTo>
                  <a:lnTo>
                    <a:pt x="258279" y="174510"/>
                  </a:lnTo>
                  <a:lnTo>
                    <a:pt x="242303" y="184429"/>
                  </a:lnTo>
                  <a:lnTo>
                    <a:pt x="227101" y="190817"/>
                  </a:lnTo>
                  <a:lnTo>
                    <a:pt x="212725" y="194233"/>
                  </a:lnTo>
                  <a:lnTo>
                    <a:pt x="199199" y="195275"/>
                  </a:lnTo>
                  <a:lnTo>
                    <a:pt x="185991" y="194322"/>
                  </a:lnTo>
                  <a:lnTo>
                    <a:pt x="140589" y="176009"/>
                  </a:lnTo>
                  <a:lnTo>
                    <a:pt x="136410" y="172847"/>
                  </a:lnTo>
                  <a:lnTo>
                    <a:pt x="117259" y="174167"/>
                  </a:lnTo>
                  <a:lnTo>
                    <a:pt x="141414" y="208102"/>
                  </a:lnTo>
                  <a:lnTo>
                    <a:pt x="199199" y="222427"/>
                  </a:lnTo>
                  <a:lnTo>
                    <a:pt x="216877" y="221068"/>
                  </a:lnTo>
                  <a:lnTo>
                    <a:pt x="235496" y="216611"/>
                  </a:lnTo>
                  <a:lnTo>
                    <a:pt x="254736" y="208559"/>
                  </a:lnTo>
                  <a:lnTo>
                    <a:pt x="274269" y="196430"/>
                  </a:lnTo>
                  <a:lnTo>
                    <a:pt x="277241" y="177482"/>
                  </a:lnTo>
                  <a:close/>
                </a:path>
                <a:path w="467994" h="222885">
                  <a:moveTo>
                    <a:pt x="467702" y="30378"/>
                  </a:moveTo>
                  <a:lnTo>
                    <a:pt x="467029" y="19989"/>
                  </a:lnTo>
                  <a:lnTo>
                    <a:pt x="462267" y="10337"/>
                  </a:lnTo>
                  <a:lnTo>
                    <a:pt x="454113" y="3276"/>
                  </a:lnTo>
                  <a:lnTo>
                    <a:pt x="444233" y="0"/>
                  </a:lnTo>
                  <a:lnTo>
                    <a:pt x="433857" y="673"/>
                  </a:lnTo>
                  <a:lnTo>
                    <a:pt x="424192" y="5448"/>
                  </a:lnTo>
                  <a:lnTo>
                    <a:pt x="381139" y="33870"/>
                  </a:lnTo>
                  <a:lnTo>
                    <a:pt x="337693" y="54114"/>
                  </a:lnTo>
                  <a:lnTo>
                    <a:pt x="294487" y="67246"/>
                  </a:lnTo>
                  <a:lnTo>
                    <a:pt x="252145" y="74358"/>
                  </a:lnTo>
                  <a:lnTo>
                    <a:pt x="211340" y="76530"/>
                  </a:lnTo>
                  <a:lnTo>
                    <a:pt x="175742" y="74968"/>
                  </a:lnTo>
                  <a:lnTo>
                    <a:pt x="113220" y="65036"/>
                  </a:lnTo>
                  <a:lnTo>
                    <a:pt x="58254" y="48679"/>
                  </a:lnTo>
                  <a:lnTo>
                    <a:pt x="38925" y="40767"/>
                  </a:lnTo>
                  <a:lnTo>
                    <a:pt x="28486" y="38087"/>
                  </a:lnTo>
                  <a:lnTo>
                    <a:pt x="18186" y="39573"/>
                  </a:lnTo>
                  <a:lnTo>
                    <a:pt x="9194" y="44818"/>
                  </a:lnTo>
                  <a:lnTo>
                    <a:pt x="2679" y="53403"/>
                  </a:lnTo>
                  <a:lnTo>
                    <a:pt x="0" y="63855"/>
                  </a:lnTo>
                  <a:lnTo>
                    <a:pt x="1498" y="74155"/>
                  </a:lnTo>
                  <a:lnTo>
                    <a:pt x="72428" y="110528"/>
                  </a:lnTo>
                  <a:lnTo>
                    <a:pt x="134099" y="124447"/>
                  </a:lnTo>
                  <a:lnTo>
                    <a:pt x="211340" y="130822"/>
                  </a:lnTo>
                  <a:lnTo>
                    <a:pt x="257911" y="128384"/>
                  </a:lnTo>
                  <a:lnTo>
                    <a:pt x="306793" y="120116"/>
                  </a:lnTo>
                  <a:lnTo>
                    <a:pt x="356984" y="104851"/>
                  </a:lnTo>
                  <a:lnTo>
                    <a:pt x="407517" y="81343"/>
                  </a:lnTo>
                  <a:lnTo>
                    <a:pt x="457377" y="48412"/>
                  </a:lnTo>
                  <a:lnTo>
                    <a:pt x="464439" y="40259"/>
                  </a:lnTo>
                  <a:lnTo>
                    <a:pt x="467702" y="30378"/>
                  </a:lnTo>
                  <a:close/>
                </a:path>
              </a:pathLst>
            </a:custGeom>
            <a:solidFill>
              <a:srgbClr val="F79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14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750060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2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7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PARLONS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MESURES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PROTECTION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81352"/>
            <a:ext cx="5063490" cy="1862455"/>
            <a:chOff x="0" y="281352"/>
            <a:chExt cx="5063490" cy="1862455"/>
          </a:xfrm>
        </p:grpSpPr>
        <p:sp>
          <p:nvSpPr>
            <p:cNvPr id="5" name="object 5"/>
            <p:cNvSpPr/>
            <p:nvPr/>
          </p:nvSpPr>
          <p:spPr>
            <a:xfrm>
              <a:off x="1110275" y="1453384"/>
              <a:ext cx="155575" cy="690245"/>
            </a:xfrm>
            <a:custGeom>
              <a:avLst/>
              <a:gdLst/>
              <a:ahLst/>
              <a:cxnLst/>
              <a:rect l="l" t="t" r="r" b="b"/>
              <a:pathLst>
                <a:path w="155575" h="690244">
                  <a:moveTo>
                    <a:pt x="47713" y="0"/>
                  </a:moveTo>
                  <a:lnTo>
                    <a:pt x="0" y="682332"/>
                  </a:lnTo>
                  <a:lnTo>
                    <a:pt x="107734" y="689864"/>
                  </a:lnTo>
                  <a:lnTo>
                    <a:pt x="155447" y="7531"/>
                  </a:lnTo>
                  <a:lnTo>
                    <a:pt x="47713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1352"/>
              <a:ext cx="5063490" cy="1457325"/>
            </a:xfrm>
            <a:custGeom>
              <a:avLst/>
              <a:gdLst/>
              <a:ahLst/>
              <a:cxnLst/>
              <a:rect l="l" t="t" r="r" b="b"/>
              <a:pathLst>
                <a:path w="5063490" h="1457325">
                  <a:moveTo>
                    <a:pt x="0" y="0"/>
                  </a:moveTo>
                  <a:lnTo>
                    <a:pt x="0" y="1151915"/>
                  </a:lnTo>
                  <a:lnTo>
                    <a:pt x="4992903" y="1457299"/>
                  </a:lnTo>
                  <a:lnTo>
                    <a:pt x="5063083" y="309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439" y="596486"/>
            <a:ext cx="2627630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spc="100" dirty="0"/>
              <a:t>DIFFÉRENTES</a:t>
            </a:r>
            <a:r>
              <a:rPr sz="1800" spc="160" dirty="0"/>
              <a:t> </a:t>
            </a:r>
            <a:r>
              <a:rPr sz="1800" dirty="0"/>
              <a:t>FAÇONS</a:t>
            </a:r>
            <a:r>
              <a:rPr sz="1800" spc="160" dirty="0"/>
              <a:t> </a:t>
            </a:r>
            <a:r>
              <a:rPr sz="1800" spc="50" dirty="0"/>
              <a:t>DE </a:t>
            </a:r>
            <a:r>
              <a:rPr sz="1800" spc="60" dirty="0"/>
              <a:t>PROTÉGER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374346" y="1180127"/>
            <a:ext cx="1557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FBAE33"/>
                </a:solidFill>
                <a:latin typeface="Calibri"/>
                <a:cs typeface="Calibri"/>
              </a:rPr>
              <a:t>Des</a:t>
            </a:r>
            <a:r>
              <a:rPr sz="1200" b="1" spc="25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protections</a:t>
            </a:r>
            <a:r>
              <a:rPr sz="1200" b="1" spc="254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BAE33"/>
                </a:solidFill>
                <a:latin typeface="Calibri"/>
                <a:cs typeface="Calibri"/>
              </a:rPr>
              <a:t>moins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1531" y="1306987"/>
            <a:ext cx="1050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BAE33"/>
                </a:solidFill>
                <a:latin typeface="Calibri"/>
                <a:cs typeface="Calibri"/>
              </a:rPr>
              <a:t>contraignantes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8300" y="1725668"/>
            <a:ext cx="311467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 existe différentes façons de protéger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une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personne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très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vulnérable.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Connaissez-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vous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les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alternatives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aux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mesures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Trebuchet MS"/>
                <a:cs typeface="Trebuchet MS"/>
              </a:rPr>
              <a:t>protection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Trebuchet MS"/>
                <a:cs typeface="Trebuchet MS"/>
              </a:rPr>
              <a:t>judiciaire</a:t>
            </a:r>
            <a:r>
              <a:rPr sz="900" b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4997" y="2487841"/>
            <a:ext cx="1953260" cy="1985645"/>
            <a:chOff x="764997" y="2487841"/>
            <a:chExt cx="1953260" cy="1985645"/>
          </a:xfrm>
        </p:grpSpPr>
        <p:sp>
          <p:nvSpPr>
            <p:cNvPr id="12" name="object 12"/>
            <p:cNvSpPr/>
            <p:nvPr/>
          </p:nvSpPr>
          <p:spPr>
            <a:xfrm>
              <a:off x="764997" y="2487841"/>
              <a:ext cx="1953260" cy="1519555"/>
            </a:xfrm>
            <a:custGeom>
              <a:avLst/>
              <a:gdLst/>
              <a:ahLst/>
              <a:cxnLst/>
              <a:rect l="l" t="t" r="r" b="b"/>
              <a:pathLst>
                <a:path w="1953260" h="1519554">
                  <a:moveTo>
                    <a:pt x="1953006" y="0"/>
                  </a:moveTo>
                  <a:lnTo>
                    <a:pt x="0" y="0"/>
                  </a:lnTo>
                  <a:lnTo>
                    <a:pt x="0" y="1519453"/>
                  </a:lnTo>
                  <a:lnTo>
                    <a:pt x="1953006" y="1519453"/>
                  </a:lnTo>
                  <a:lnTo>
                    <a:pt x="1953006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4997" y="3724198"/>
              <a:ext cx="1953260" cy="749300"/>
            </a:xfrm>
            <a:custGeom>
              <a:avLst/>
              <a:gdLst/>
              <a:ahLst/>
              <a:cxnLst/>
              <a:rect l="l" t="t" r="r" b="b"/>
              <a:pathLst>
                <a:path w="1953260" h="749300">
                  <a:moveTo>
                    <a:pt x="1953006" y="0"/>
                  </a:moveTo>
                  <a:lnTo>
                    <a:pt x="0" y="0"/>
                  </a:lnTo>
                  <a:lnTo>
                    <a:pt x="0" y="748804"/>
                  </a:lnTo>
                  <a:lnTo>
                    <a:pt x="1953006" y="748804"/>
                  </a:lnTo>
                  <a:lnTo>
                    <a:pt x="1953006" y="0"/>
                  </a:lnTo>
                  <a:close/>
                </a:path>
              </a:pathLst>
            </a:custGeom>
            <a:solidFill>
              <a:srgbClr val="FBAE33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4997" y="2487841"/>
            <a:ext cx="1953260" cy="1178528"/>
          </a:xfrm>
          <a:prstGeom prst="rect">
            <a:avLst/>
          </a:prstGeom>
          <a:solidFill>
            <a:srgbClr val="E2D9BC">
              <a:alpha val="19999"/>
            </a:srgbClr>
          </a:solidFill>
        </p:spPr>
        <p:txBody>
          <a:bodyPr vert="horz" wrap="square" lIns="0" tIns="12573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990"/>
              </a:spcBef>
            </a:pP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PAR</a:t>
            </a:r>
            <a:r>
              <a:rPr sz="1000" b="1" spc="12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ANTICIPATION</a:t>
            </a:r>
            <a:endParaRPr sz="1000" dirty="0">
              <a:latin typeface="Calibri"/>
              <a:cs typeface="Calibri"/>
            </a:endParaRPr>
          </a:p>
          <a:p>
            <a:pPr marL="107950" marR="198755">
              <a:lnSpc>
                <a:spcPts val="1000"/>
              </a:lnSpc>
              <a:spcBef>
                <a:spcPts val="994"/>
              </a:spcBef>
            </a:pP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Toute</a:t>
            </a:r>
            <a:r>
              <a:rPr sz="9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personne</a:t>
            </a:r>
            <a:r>
              <a:rPr sz="9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peut</a:t>
            </a:r>
            <a:r>
              <a:rPr sz="9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choisir</a:t>
            </a:r>
            <a:r>
              <a:rPr sz="900" b="1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par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 avance</a:t>
            </a:r>
            <a:r>
              <a:rPr sz="900" b="1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qui</a:t>
            </a:r>
            <a:r>
              <a:rPr sz="900" b="1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sera</a:t>
            </a:r>
            <a:r>
              <a:rPr sz="900" b="1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son</a:t>
            </a:r>
            <a:r>
              <a:rPr sz="900" b="1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alibri"/>
                <a:cs typeface="Calibri"/>
              </a:rPr>
              <a:t>protecteur</a:t>
            </a:r>
            <a:r>
              <a:rPr sz="900" b="1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l’étendue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231F20"/>
                </a:solidFill>
                <a:latin typeface="Arial"/>
                <a:cs typeface="Arial"/>
              </a:rPr>
              <a:t>ses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actions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107950" marR="198755">
              <a:lnSpc>
                <a:spcPts val="1000"/>
              </a:lnSpc>
              <a:spcBef>
                <a:spcPts val="994"/>
              </a:spcBef>
            </a:pPr>
            <a:r>
              <a:rPr sz="900" spc="-20" dirty="0" err="1">
                <a:solidFill>
                  <a:srgbClr val="231F20"/>
                </a:solidFill>
                <a:latin typeface="Arial"/>
                <a:cs typeface="Arial"/>
              </a:rPr>
              <a:t>C’est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mandat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protection</a:t>
            </a:r>
            <a:r>
              <a:rPr sz="9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alibri"/>
                <a:cs typeface="Calibri"/>
              </a:rPr>
              <a:t>future.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997" y="3724198"/>
            <a:ext cx="1953260" cy="283210"/>
          </a:xfrm>
          <a:prstGeom prst="rect">
            <a:avLst/>
          </a:prstGeom>
          <a:solidFill>
            <a:srgbClr val="FBAE33">
              <a:alpha val="61000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07950" marR="203200">
              <a:lnSpc>
                <a:spcPts val="1000"/>
              </a:lnSpc>
              <a:spcBef>
                <a:spcPts val="245"/>
              </a:spcBef>
            </a:pPr>
            <a:r>
              <a:rPr sz="800" b="1" i="1" spc="-30" dirty="0">
                <a:solidFill>
                  <a:srgbClr val="231F20"/>
                </a:solidFill>
                <a:latin typeface="Trebuchet MS"/>
                <a:cs typeface="Trebuchet MS"/>
              </a:rPr>
              <a:t>Exemple</a:t>
            </a:r>
            <a:r>
              <a:rPr sz="800" b="1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6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parents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vieillissants,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charge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leur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enfant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situation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4997" y="4007294"/>
            <a:ext cx="1953260" cy="466090"/>
          </a:xfrm>
          <a:prstGeom prst="rect">
            <a:avLst/>
          </a:prstGeom>
          <a:solidFill>
            <a:srgbClr val="FBAE33">
              <a:alpha val="61000"/>
            </a:srgbClr>
          </a:solidFill>
        </p:spPr>
        <p:txBody>
          <a:bodyPr vert="horz" wrap="square" lIns="0" tIns="22225" rIns="0" bIns="0" rtlCol="0">
            <a:spAutoFit/>
          </a:bodyPr>
          <a:lstStyle/>
          <a:p>
            <a:pPr marL="107950" marR="234950" algn="just">
              <a:lnSpc>
                <a:spcPct val="104099"/>
              </a:lnSpc>
              <a:spcBef>
                <a:spcPts val="175"/>
              </a:spcBef>
            </a:pP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Arial"/>
                <a:cs typeface="Arial"/>
              </a:rPr>
              <a:t>handicap,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peuvent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ainsi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prévoir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 protection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leur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enfant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après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leur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décès.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4997" y="4591316"/>
            <a:ext cx="1953260" cy="762635"/>
          </a:xfrm>
          <a:prstGeom prst="rect">
            <a:avLst/>
          </a:prstGeom>
          <a:solidFill>
            <a:srgbClr val="E2D9BC">
              <a:alpha val="19999"/>
            </a:srgbClr>
          </a:solidFill>
        </p:spPr>
        <p:txBody>
          <a:bodyPr vert="horz" wrap="square" lIns="0" tIns="52069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409"/>
              </a:spcBef>
            </a:pP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SAUVEGARDE</a:t>
            </a:r>
            <a:r>
              <a:rPr sz="1000" b="1" spc="459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MÉDICALE</a:t>
            </a:r>
            <a:endParaRPr sz="1000">
              <a:latin typeface="Calibri"/>
              <a:cs typeface="Calibri"/>
            </a:endParaRPr>
          </a:p>
          <a:p>
            <a:pPr marL="107950" marR="125730">
              <a:lnSpc>
                <a:spcPts val="1000"/>
              </a:lnSpc>
              <a:spcBef>
                <a:spcPts val="994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cas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situation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médicale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où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dans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l’impossibilité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défendre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ses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intérêts.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4997" y="5353849"/>
            <a:ext cx="1953260" cy="1193165"/>
          </a:xfrm>
          <a:prstGeom prst="rect">
            <a:avLst/>
          </a:prstGeom>
          <a:solidFill>
            <a:srgbClr val="FBAE33">
              <a:alpha val="61000"/>
            </a:srgbClr>
          </a:solidFill>
        </p:spPr>
        <p:txBody>
          <a:bodyPr vert="horz" wrap="square" lIns="0" tIns="71120" rIns="0" bIns="0" rtlCol="0">
            <a:spAutoFit/>
          </a:bodyPr>
          <a:lstStyle/>
          <a:p>
            <a:pPr marL="107950" marR="100330">
              <a:lnSpc>
                <a:spcPct val="104099"/>
              </a:lnSpc>
              <a:spcBef>
                <a:spcPts val="560"/>
              </a:spcBef>
            </a:pPr>
            <a:r>
              <a:rPr sz="800" b="1" i="1" spc="-30" dirty="0">
                <a:solidFill>
                  <a:srgbClr val="231F20"/>
                </a:solidFill>
                <a:latin typeface="Trebuchet MS"/>
                <a:cs typeface="Trebuchet MS"/>
              </a:rPr>
              <a:t>Exemple</a:t>
            </a:r>
            <a:r>
              <a:rPr sz="800" b="1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6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5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cas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d’hospitalisation,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si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 l’état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santé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nécessite,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médecin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l’établissement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fait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une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déclaration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sauvegarde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médicale.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personne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est</a:t>
            </a:r>
            <a:r>
              <a:rPr sz="8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protégée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d’éventuels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abus.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Elle</a:t>
            </a:r>
            <a:endParaRPr sz="800">
              <a:latin typeface="Arial"/>
              <a:cs typeface="Arial"/>
            </a:endParaRPr>
          </a:p>
          <a:p>
            <a:pPr marL="107950" marR="132080">
              <a:lnSpc>
                <a:spcPct val="104099"/>
              </a:lnSpc>
            </a:pPr>
            <a:r>
              <a:rPr sz="800" i="1" spc="-30" dirty="0">
                <a:solidFill>
                  <a:srgbClr val="231F20"/>
                </a:solidFill>
                <a:latin typeface="Arial"/>
                <a:cs typeface="Arial"/>
              </a:rPr>
              <a:t>ne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perd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pas</a:t>
            </a:r>
            <a:r>
              <a:rPr sz="8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ses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droits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mais</a:t>
            </a:r>
            <a:r>
              <a:rPr sz="8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si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 des</a:t>
            </a:r>
            <a:r>
              <a:rPr sz="8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abus</a:t>
            </a:r>
            <a:r>
              <a:rPr sz="8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sont</a:t>
            </a:r>
            <a:r>
              <a:rPr sz="8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constatés,</a:t>
            </a:r>
            <a:r>
              <a:rPr sz="8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800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sera</a:t>
            </a:r>
            <a:r>
              <a:rPr sz="8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plus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facile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d’annuler</a:t>
            </a:r>
            <a:r>
              <a:rPr sz="8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ces</a:t>
            </a:r>
            <a:r>
              <a:rPr sz="8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actes.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7350" y="2487828"/>
            <a:ext cx="1953260" cy="1395730"/>
          </a:xfrm>
          <a:prstGeom prst="rect">
            <a:avLst/>
          </a:prstGeom>
          <a:solidFill>
            <a:srgbClr val="E2D9BC">
              <a:alpha val="19999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581025" marR="497840" indent="-75565">
              <a:lnSpc>
                <a:spcPts val="1000"/>
              </a:lnSpc>
            </a:pP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PROCURATION</a:t>
            </a:r>
            <a:r>
              <a:rPr sz="1000" b="1" spc="25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50" dirty="0">
                <a:solidFill>
                  <a:srgbClr val="794199"/>
                </a:solidFill>
                <a:latin typeface="Calibri"/>
                <a:cs typeface="Calibri"/>
              </a:rPr>
              <a:t>&amp;</a:t>
            </a: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 HABILITATION</a:t>
            </a:r>
            <a:endParaRPr sz="1000">
              <a:latin typeface="Calibri"/>
              <a:cs typeface="Calibri"/>
            </a:endParaRPr>
          </a:p>
          <a:p>
            <a:pPr marL="107950" marR="227965">
              <a:lnSpc>
                <a:spcPts val="1000"/>
              </a:lnSpc>
              <a:spcBef>
                <a:spcPts val="994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Dans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contexte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familial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bienveillant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sans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conflit,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il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existe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plusieurs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solutions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premier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recours.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Ce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sont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procurations,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l’habilitation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entre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époux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l’habilitation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familiale</a:t>
            </a:r>
            <a:r>
              <a:rPr sz="900" b="1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7350" y="4007294"/>
            <a:ext cx="1953260" cy="2287270"/>
          </a:xfrm>
          <a:prstGeom prst="rect">
            <a:avLst/>
          </a:prstGeom>
          <a:solidFill>
            <a:srgbClr val="E2D9BC">
              <a:alpha val="19999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4460" marR="116839" indent="579120">
              <a:lnSpc>
                <a:spcPts val="1000"/>
              </a:lnSpc>
            </a:pP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CONTRAT </a:t>
            </a: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D’ACCOMPAGNEMENT</a:t>
            </a:r>
            <a:r>
              <a:rPr sz="1000" b="1" spc="28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794199"/>
                </a:solidFill>
                <a:latin typeface="Calibri"/>
                <a:cs typeface="Calibri"/>
              </a:rPr>
              <a:t>SOCIAL</a:t>
            </a:r>
            <a:endParaRPr sz="1000">
              <a:latin typeface="Calibri"/>
              <a:cs typeface="Calibri"/>
            </a:endParaRPr>
          </a:p>
          <a:p>
            <a:pPr marL="107950" marR="161290">
              <a:lnSpc>
                <a:spcPts val="1000"/>
              </a:lnSpc>
              <a:spcBef>
                <a:spcPts val="994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cas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ahoma"/>
                <a:cs typeface="Tahoma"/>
              </a:rPr>
              <a:t>difficulté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Tahoma"/>
                <a:cs typeface="Tahoma"/>
              </a:rPr>
              <a:t>gérer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ses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prestations</a:t>
            </a:r>
            <a:r>
              <a:rPr sz="900" b="1" spc="3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sociales</a:t>
            </a:r>
            <a:r>
              <a:rPr sz="900" b="1" spc="3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(allocation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logement…),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dont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santé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sécurité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menacée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peut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bénéficier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d’un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contrat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d’accompagnement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avec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son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accord.</a:t>
            </a:r>
            <a:endParaRPr sz="900">
              <a:latin typeface="Arial"/>
              <a:cs typeface="Arial"/>
            </a:endParaRPr>
          </a:p>
          <a:p>
            <a:pPr marL="107950" marR="132715">
              <a:lnSpc>
                <a:spcPts val="1000"/>
              </a:lnSpc>
              <a:spcBef>
                <a:spcPts val="995"/>
              </a:spcBef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C’est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la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MASP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Arial"/>
                <a:cs typeface="Arial"/>
              </a:rPr>
              <a:t>(Mesure d’Accompagnement</a:t>
            </a:r>
            <a:r>
              <a:rPr sz="900" i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Arial"/>
                <a:cs typeface="Arial"/>
              </a:rPr>
              <a:t>Social </a:t>
            </a:r>
            <a:r>
              <a:rPr sz="900" i="1" spc="-20" dirty="0">
                <a:solidFill>
                  <a:srgbClr val="231F20"/>
                </a:solidFill>
                <a:latin typeface="Arial"/>
                <a:cs typeface="Arial"/>
              </a:rPr>
              <a:t>Personnalisé)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mise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en œuvre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par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sociaux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du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Conseil Départemental.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15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99" y="7060285"/>
            <a:ext cx="3575685" cy="191135"/>
          </a:xfrm>
          <a:prstGeom prst="rect">
            <a:avLst/>
          </a:prstGeom>
          <a:solidFill>
            <a:srgbClr val="E2D9BC">
              <a:alpha val="19999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2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7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PARLONS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MESURES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PROTECTION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" y="0"/>
            <a:ext cx="5323840" cy="7560309"/>
          </a:xfrm>
          <a:custGeom>
            <a:avLst/>
            <a:gdLst/>
            <a:ahLst/>
            <a:cxnLst/>
            <a:rect l="l" t="t" r="r" b="b"/>
            <a:pathLst>
              <a:path w="5323840" h="7560309">
                <a:moveTo>
                  <a:pt x="0" y="7560005"/>
                </a:moveTo>
                <a:lnTo>
                  <a:pt x="5323497" y="7560005"/>
                </a:lnTo>
                <a:lnTo>
                  <a:pt x="5323497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2D9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997" y="781202"/>
            <a:ext cx="3690620" cy="462915"/>
          </a:xfrm>
          <a:prstGeom prst="rect">
            <a:avLst/>
          </a:prstGeom>
          <a:solidFill>
            <a:srgbClr val="CF2C79"/>
          </a:solidFill>
        </p:spPr>
        <p:txBody>
          <a:bodyPr vert="horz" wrap="square" lIns="0" tIns="812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40"/>
              </a:spcBef>
            </a:pPr>
            <a:r>
              <a:rPr sz="1800" spc="90" dirty="0"/>
              <a:t>2</a:t>
            </a:r>
            <a:r>
              <a:rPr sz="1800" spc="-5" dirty="0"/>
              <a:t> </a:t>
            </a:r>
            <a:r>
              <a:rPr sz="1800" spc="50" dirty="0"/>
              <a:t>QUESTIONS</a:t>
            </a:r>
            <a:r>
              <a:rPr sz="1800" spc="10" dirty="0"/>
              <a:t> </a:t>
            </a:r>
            <a:r>
              <a:rPr sz="1800" dirty="0"/>
              <a:t>À</a:t>
            </a:r>
            <a:r>
              <a:rPr sz="1800" spc="10" dirty="0"/>
              <a:t> </a:t>
            </a:r>
            <a:r>
              <a:rPr sz="1800" spc="125" dirty="0"/>
              <a:t>SE</a:t>
            </a:r>
            <a:r>
              <a:rPr sz="1800" spc="10" dirty="0"/>
              <a:t> </a:t>
            </a:r>
            <a:r>
              <a:rPr sz="1800" spc="80" dirty="0"/>
              <a:t>POSER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1022931" y="533127"/>
            <a:ext cx="30683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CF2C79"/>
                </a:solidFill>
                <a:latin typeface="Calibri"/>
                <a:cs typeface="Calibri"/>
              </a:rPr>
              <a:t>DEMANDER</a:t>
            </a:r>
            <a:r>
              <a:rPr sz="1300" b="1" spc="28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F2C79"/>
                </a:solidFill>
                <a:latin typeface="Calibri"/>
                <a:cs typeface="Calibri"/>
              </a:rPr>
              <a:t>UNE</a:t>
            </a:r>
            <a:r>
              <a:rPr sz="1300" b="1" spc="28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F2C79"/>
                </a:solidFill>
                <a:latin typeface="Calibri"/>
                <a:cs typeface="Calibri"/>
              </a:rPr>
              <a:t>PROTECTION</a:t>
            </a:r>
            <a:r>
              <a:rPr sz="1300" b="1" spc="28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CF2C79"/>
                </a:solidFill>
                <a:latin typeface="Calibri"/>
                <a:cs typeface="Calibri"/>
              </a:rPr>
              <a:t>JUDICIAIRE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4997" y="1724951"/>
            <a:ext cx="369570" cy="2929890"/>
          </a:xfrm>
          <a:custGeom>
            <a:avLst/>
            <a:gdLst/>
            <a:ahLst/>
            <a:cxnLst/>
            <a:rect l="l" t="t" r="r" b="b"/>
            <a:pathLst>
              <a:path w="369569" h="2929890">
                <a:moveTo>
                  <a:pt x="368998" y="2802509"/>
                </a:moveTo>
                <a:lnTo>
                  <a:pt x="0" y="2802509"/>
                </a:lnTo>
                <a:lnTo>
                  <a:pt x="0" y="2929369"/>
                </a:lnTo>
                <a:lnTo>
                  <a:pt x="368998" y="2929369"/>
                </a:lnTo>
                <a:lnTo>
                  <a:pt x="368998" y="2802509"/>
                </a:lnTo>
                <a:close/>
              </a:path>
              <a:path w="369569" h="2929890">
                <a:moveTo>
                  <a:pt x="368998" y="0"/>
                </a:moveTo>
                <a:lnTo>
                  <a:pt x="0" y="0"/>
                </a:lnTo>
                <a:lnTo>
                  <a:pt x="0" y="126860"/>
                </a:lnTo>
                <a:lnTo>
                  <a:pt x="368998" y="126860"/>
                </a:lnTo>
                <a:lnTo>
                  <a:pt x="368998" y="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5699" y="1649468"/>
            <a:ext cx="97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70" dirty="0">
                <a:solidFill>
                  <a:srgbClr val="794199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365" y="4440394"/>
            <a:ext cx="1365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794199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9300" y="1687568"/>
            <a:ext cx="2181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sz="1200" b="1" spc="80" dirty="0">
                <a:solidFill>
                  <a:srgbClr val="794199"/>
                </a:solidFill>
                <a:latin typeface="Calibri"/>
                <a:cs typeface="Calibri"/>
              </a:rPr>
              <a:t>La</a:t>
            </a:r>
            <a:r>
              <a:rPr sz="1200" b="1" spc="18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794199"/>
                </a:solidFill>
                <a:latin typeface="Calibri"/>
                <a:cs typeface="Calibri"/>
              </a:rPr>
              <a:t>mesure</a:t>
            </a:r>
            <a:r>
              <a:rPr sz="1200" b="1" spc="18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794199"/>
                </a:solidFill>
                <a:latin typeface="Calibri"/>
                <a:cs typeface="Calibri"/>
              </a:rPr>
              <a:t>est-</a:t>
            </a: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elle</a:t>
            </a:r>
            <a:r>
              <a:rPr sz="1200" b="1" spc="18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nécessaire</a:t>
            </a:r>
            <a:r>
              <a:rPr sz="1200" b="1" spc="18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794199"/>
                </a:solidFill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080"/>
              </a:lnSpc>
            </a:pP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Principe</a:t>
            </a:r>
            <a:r>
              <a:rPr sz="1000" b="1" spc="13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de</a:t>
            </a:r>
            <a:r>
              <a:rPr sz="1000" b="1" spc="13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nécessité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9300" y="4478494"/>
            <a:ext cx="34347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sz="1200" b="1" spc="60" dirty="0">
                <a:solidFill>
                  <a:srgbClr val="794199"/>
                </a:solidFill>
                <a:latin typeface="Calibri"/>
                <a:cs typeface="Calibri"/>
              </a:rPr>
              <a:t>Existe-</a:t>
            </a: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t-il</a:t>
            </a:r>
            <a:r>
              <a:rPr sz="1200" b="1" spc="30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spc="55" dirty="0">
                <a:solidFill>
                  <a:srgbClr val="794199"/>
                </a:solidFill>
                <a:latin typeface="Calibri"/>
                <a:cs typeface="Calibri"/>
              </a:rPr>
              <a:t>des</a:t>
            </a:r>
            <a:r>
              <a:rPr sz="1200" b="1" spc="30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protections</a:t>
            </a:r>
            <a:r>
              <a:rPr sz="1200" b="1" spc="30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moins</a:t>
            </a:r>
            <a:r>
              <a:rPr sz="1200" b="1" spc="30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contraignantes</a:t>
            </a:r>
            <a:r>
              <a:rPr sz="1200" b="1" spc="30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794199"/>
                </a:solidFill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080"/>
              </a:lnSpc>
            </a:pP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Principe</a:t>
            </a:r>
            <a:r>
              <a:rPr sz="1000" b="1" spc="13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de</a:t>
            </a:r>
            <a:r>
              <a:rPr sz="1000" b="1" spc="13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subsidiarité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0300" y="2106249"/>
            <a:ext cx="3220085" cy="10515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51765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Plus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précisément,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a-t-elle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une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altération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facultés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mentales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corporelles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qui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l’empêche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défendre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intérêts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(financiers,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administratifs,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personnels...)?</a:t>
            </a:r>
            <a:endParaRPr sz="900" dirty="0">
              <a:latin typeface="Arial"/>
              <a:cs typeface="Arial"/>
            </a:endParaRPr>
          </a:p>
          <a:p>
            <a:pPr marL="12700" marR="76835">
              <a:lnSpc>
                <a:spcPts val="1000"/>
              </a:lnSpc>
              <a:spcBef>
                <a:spcPts val="1000"/>
              </a:spcBef>
            </a:pPr>
            <a:endParaRPr lang="fr-FR" sz="9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76835">
              <a:lnSpc>
                <a:spcPts val="1000"/>
              </a:lnSpc>
              <a:spcBef>
                <a:spcPts val="1000"/>
              </a:spcBef>
            </a:pPr>
            <a:r>
              <a:rPr sz="900" spc="-10" dirty="0" err="1">
                <a:solidFill>
                  <a:srgbClr val="231F20"/>
                </a:solidFill>
                <a:latin typeface="Arial"/>
                <a:cs typeface="Arial"/>
              </a:rPr>
              <a:t>Cette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altération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doit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être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constatée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médecin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inscrit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sur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liste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établie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procureur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République.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0300" y="5024035"/>
            <a:ext cx="3147060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96520">
              <a:lnSpc>
                <a:spcPts val="1000"/>
              </a:lnSpc>
              <a:spcBef>
                <a:spcPts val="200"/>
              </a:spcBef>
            </a:pP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Une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mesure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protection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juridique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n’est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mise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lorsque des dispositifs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moins contraignants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peuvent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être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mis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œuvre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n’ont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pas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 err="1">
                <a:solidFill>
                  <a:srgbClr val="231F20"/>
                </a:solidFill>
                <a:latin typeface="Arial"/>
                <a:cs typeface="Arial"/>
              </a:rPr>
              <a:t>fonctionné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16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750060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2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7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PARLONS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MESURES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PROTECTION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45351"/>
            <a:ext cx="5063490" cy="1798955"/>
            <a:chOff x="0" y="245351"/>
            <a:chExt cx="5063490" cy="1798955"/>
          </a:xfrm>
        </p:grpSpPr>
        <p:sp>
          <p:nvSpPr>
            <p:cNvPr id="5" name="object 5"/>
            <p:cNvSpPr/>
            <p:nvPr/>
          </p:nvSpPr>
          <p:spPr>
            <a:xfrm>
              <a:off x="1110275" y="1354383"/>
              <a:ext cx="155575" cy="690245"/>
            </a:xfrm>
            <a:custGeom>
              <a:avLst/>
              <a:gdLst/>
              <a:ahLst/>
              <a:cxnLst/>
              <a:rect l="l" t="t" r="r" b="b"/>
              <a:pathLst>
                <a:path w="155575" h="690244">
                  <a:moveTo>
                    <a:pt x="47713" y="0"/>
                  </a:moveTo>
                  <a:lnTo>
                    <a:pt x="0" y="682332"/>
                  </a:lnTo>
                  <a:lnTo>
                    <a:pt x="107734" y="689864"/>
                  </a:lnTo>
                  <a:lnTo>
                    <a:pt x="155447" y="7531"/>
                  </a:lnTo>
                  <a:lnTo>
                    <a:pt x="47713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5351"/>
              <a:ext cx="5063490" cy="1350010"/>
            </a:xfrm>
            <a:custGeom>
              <a:avLst/>
              <a:gdLst/>
              <a:ahLst/>
              <a:cxnLst/>
              <a:rect l="l" t="t" r="r" b="b"/>
              <a:pathLst>
                <a:path w="5063490" h="1350010">
                  <a:moveTo>
                    <a:pt x="0" y="0"/>
                  </a:moveTo>
                  <a:lnTo>
                    <a:pt x="0" y="1044079"/>
                  </a:lnTo>
                  <a:lnTo>
                    <a:pt x="4999469" y="1349857"/>
                  </a:lnTo>
                  <a:lnTo>
                    <a:pt x="5063083" y="309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439" y="596486"/>
            <a:ext cx="4200525" cy="7950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1234440">
              <a:lnSpc>
                <a:spcPts val="2000"/>
              </a:lnSpc>
              <a:spcBef>
                <a:spcPts val="300"/>
              </a:spcBef>
            </a:pPr>
            <a:r>
              <a:rPr sz="1800" spc="55" dirty="0"/>
              <a:t>DEMANDER</a:t>
            </a:r>
            <a:r>
              <a:rPr sz="1800" spc="15" dirty="0"/>
              <a:t> </a:t>
            </a:r>
            <a:r>
              <a:rPr sz="1800" spc="60" dirty="0"/>
              <a:t>UNE</a:t>
            </a:r>
            <a:r>
              <a:rPr sz="1800" spc="20" dirty="0"/>
              <a:t> </a:t>
            </a:r>
            <a:r>
              <a:rPr sz="1800" spc="75" dirty="0"/>
              <a:t>MESURE</a:t>
            </a:r>
            <a:r>
              <a:rPr sz="1800" spc="15" dirty="0"/>
              <a:t> </a:t>
            </a:r>
            <a:r>
              <a:rPr sz="1800" spc="50" dirty="0"/>
              <a:t>DE </a:t>
            </a:r>
            <a:r>
              <a:rPr sz="1800" spc="40" dirty="0"/>
              <a:t>PROTECTION</a:t>
            </a:r>
            <a:endParaRPr sz="1800"/>
          </a:p>
          <a:p>
            <a:pPr marL="2148205">
              <a:lnSpc>
                <a:spcPct val="100000"/>
              </a:lnSpc>
              <a:spcBef>
                <a:spcPts val="295"/>
              </a:spcBef>
            </a:pPr>
            <a:r>
              <a:rPr sz="1300" spc="100" dirty="0">
                <a:solidFill>
                  <a:srgbClr val="FBAE33"/>
                </a:solidFill>
              </a:rPr>
              <a:t>Les</a:t>
            </a:r>
            <a:r>
              <a:rPr sz="1300" spc="120" dirty="0">
                <a:solidFill>
                  <a:srgbClr val="FBAE33"/>
                </a:solidFill>
              </a:rPr>
              <a:t> </a:t>
            </a:r>
            <a:r>
              <a:rPr sz="1300" spc="75" dirty="0">
                <a:solidFill>
                  <a:srgbClr val="FBAE33"/>
                </a:solidFill>
              </a:rPr>
              <a:t>fausses</a:t>
            </a:r>
            <a:r>
              <a:rPr sz="1300" spc="125" dirty="0">
                <a:solidFill>
                  <a:srgbClr val="FBAE33"/>
                </a:solidFill>
              </a:rPr>
              <a:t> </a:t>
            </a:r>
            <a:r>
              <a:rPr sz="1300" dirty="0">
                <a:solidFill>
                  <a:srgbClr val="FBAE33"/>
                </a:solidFill>
              </a:rPr>
              <a:t>bonnes</a:t>
            </a:r>
            <a:r>
              <a:rPr sz="1300" spc="120" dirty="0">
                <a:solidFill>
                  <a:srgbClr val="FBAE33"/>
                </a:solidFill>
              </a:rPr>
              <a:t> </a:t>
            </a:r>
            <a:r>
              <a:rPr sz="1300" spc="45" dirty="0">
                <a:solidFill>
                  <a:srgbClr val="FBAE33"/>
                </a:solidFill>
              </a:rPr>
              <a:t>raisons</a:t>
            </a:r>
            <a:endParaRPr sz="1300"/>
          </a:p>
        </p:txBody>
      </p:sp>
      <p:grpSp>
        <p:nvGrpSpPr>
          <p:cNvPr id="9" name="object 9"/>
          <p:cNvGrpSpPr/>
          <p:nvPr/>
        </p:nvGrpSpPr>
        <p:grpSpPr>
          <a:xfrm>
            <a:off x="764997" y="2867545"/>
            <a:ext cx="3798570" cy="3225165"/>
            <a:chOff x="764997" y="2867545"/>
            <a:chExt cx="3798570" cy="3225165"/>
          </a:xfrm>
        </p:grpSpPr>
        <p:sp>
          <p:nvSpPr>
            <p:cNvPr id="10" name="object 10"/>
            <p:cNvSpPr/>
            <p:nvPr/>
          </p:nvSpPr>
          <p:spPr>
            <a:xfrm>
              <a:off x="872997" y="2867545"/>
              <a:ext cx="3582035" cy="3225165"/>
            </a:xfrm>
            <a:custGeom>
              <a:avLst/>
              <a:gdLst/>
              <a:ahLst/>
              <a:cxnLst/>
              <a:rect l="l" t="t" r="r" b="b"/>
              <a:pathLst>
                <a:path w="3582035" h="3225165">
                  <a:moveTo>
                    <a:pt x="3581996" y="0"/>
                  </a:moveTo>
                  <a:lnTo>
                    <a:pt x="0" y="0"/>
                  </a:lnTo>
                  <a:lnTo>
                    <a:pt x="0" y="3225076"/>
                  </a:lnTo>
                  <a:lnTo>
                    <a:pt x="3581996" y="3225076"/>
                  </a:lnTo>
                  <a:lnTo>
                    <a:pt x="3581996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997" y="3247275"/>
              <a:ext cx="3798570" cy="1651000"/>
            </a:xfrm>
            <a:custGeom>
              <a:avLst/>
              <a:gdLst/>
              <a:ahLst/>
              <a:cxnLst/>
              <a:rect l="l" t="t" r="r" b="b"/>
              <a:pathLst>
                <a:path w="3798570" h="1651000">
                  <a:moveTo>
                    <a:pt x="368998" y="1524038"/>
                  </a:moveTo>
                  <a:lnTo>
                    <a:pt x="0" y="1524038"/>
                  </a:lnTo>
                  <a:lnTo>
                    <a:pt x="0" y="1650898"/>
                  </a:lnTo>
                  <a:lnTo>
                    <a:pt x="368998" y="1650898"/>
                  </a:lnTo>
                  <a:lnTo>
                    <a:pt x="368998" y="1524038"/>
                  </a:lnTo>
                  <a:close/>
                </a:path>
                <a:path w="3798570" h="1651000">
                  <a:moveTo>
                    <a:pt x="368998" y="762012"/>
                  </a:moveTo>
                  <a:lnTo>
                    <a:pt x="0" y="762012"/>
                  </a:lnTo>
                  <a:lnTo>
                    <a:pt x="0" y="888873"/>
                  </a:lnTo>
                  <a:lnTo>
                    <a:pt x="368998" y="888873"/>
                  </a:lnTo>
                  <a:lnTo>
                    <a:pt x="368998" y="762012"/>
                  </a:lnTo>
                  <a:close/>
                </a:path>
                <a:path w="3798570" h="1651000">
                  <a:moveTo>
                    <a:pt x="368998" y="0"/>
                  </a:moveTo>
                  <a:lnTo>
                    <a:pt x="0" y="0"/>
                  </a:lnTo>
                  <a:lnTo>
                    <a:pt x="0" y="126860"/>
                  </a:lnTo>
                  <a:lnTo>
                    <a:pt x="368998" y="126860"/>
                  </a:lnTo>
                  <a:lnTo>
                    <a:pt x="368998" y="0"/>
                  </a:lnTo>
                  <a:close/>
                </a:path>
                <a:path w="3798570" h="1651000">
                  <a:moveTo>
                    <a:pt x="3797998" y="1524038"/>
                  </a:moveTo>
                  <a:lnTo>
                    <a:pt x="3429000" y="1524038"/>
                  </a:lnTo>
                  <a:lnTo>
                    <a:pt x="3429000" y="1650898"/>
                  </a:lnTo>
                  <a:lnTo>
                    <a:pt x="3797998" y="1650898"/>
                  </a:lnTo>
                  <a:lnTo>
                    <a:pt x="3797998" y="1524038"/>
                  </a:lnTo>
                  <a:close/>
                </a:path>
                <a:path w="3798570" h="1651000">
                  <a:moveTo>
                    <a:pt x="3797998" y="762012"/>
                  </a:moveTo>
                  <a:lnTo>
                    <a:pt x="3429000" y="762012"/>
                  </a:lnTo>
                  <a:lnTo>
                    <a:pt x="3429000" y="888873"/>
                  </a:lnTo>
                  <a:lnTo>
                    <a:pt x="3797998" y="888873"/>
                  </a:lnTo>
                  <a:lnTo>
                    <a:pt x="3797998" y="762012"/>
                  </a:lnTo>
                  <a:close/>
                </a:path>
                <a:path w="3798570" h="1651000">
                  <a:moveTo>
                    <a:pt x="3797998" y="0"/>
                  </a:moveTo>
                  <a:lnTo>
                    <a:pt x="3429000" y="0"/>
                  </a:lnTo>
                  <a:lnTo>
                    <a:pt x="3429000" y="126860"/>
                  </a:lnTo>
                  <a:lnTo>
                    <a:pt x="3797998" y="126860"/>
                  </a:lnTo>
                  <a:lnTo>
                    <a:pt x="3797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29300" y="3235292"/>
            <a:ext cx="1028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Régler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simples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9300" y="3362152"/>
            <a:ext cx="1137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problèmes</a:t>
            </a:r>
            <a:r>
              <a:rPr sz="1000" spc="10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d’argent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9300" y="3996454"/>
            <a:ext cx="789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Faire</a:t>
            </a:r>
            <a:r>
              <a:rPr sz="10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changer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9300" y="4123315"/>
            <a:ext cx="1004569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modes</a:t>
            </a:r>
            <a:r>
              <a:rPr sz="10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vie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marginaux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9300" y="4757616"/>
            <a:ext cx="1185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substituer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9300" y="4884477"/>
            <a:ext cx="1283335" cy="685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d’une</a:t>
            </a:r>
            <a:r>
              <a:rPr sz="10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prise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charge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médico-sociale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(Aide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Sociale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10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l’Enfance,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IMPro,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établissements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belges…)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0032" y="323529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Résoudre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66229" y="3362152"/>
            <a:ext cx="832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addictions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3084" y="3869593"/>
            <a:ext cx="786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Permettre</a:t>
            </a:r>
            <a:r>
              <a:rPr sz="1000" spc="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0710" y="3996454"/>
            <a:ext cx="10083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forcer</a:t>
            </a:r>
            <a:r>
              <a:rPr sz="10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l’entrée</a:t>
            </a:r>
            <a:r>
              <a:rPr sz="10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69143" y="4123315"/>
            <a:ext cx="829944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0480" marR="5080" indent="-18415">
              <a:lnSpc>
                <a:spcPts val="1000"/>
              </a:lnSpc>
              <a:spcBef>
                <a:spcPts val="30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établissement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(EHPAD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etc…)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2574" y="4757616"/>
            <a:ext cx="1096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Protéger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société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39046" y="4884477"/>
            <a:ext cx="859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0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701" y="3171792"/>
            <a:ext cx="97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70" dirty="0">
                <a:solidFill>
                  <a:srgbClr val="794199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25366" y="3171792"/>
            <a:ext cx="1365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794199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7032" y="3932953"/>
            <a:ext cx="1352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25" dirty="0">
                <a:solidFill>
                  <a:srgbClr val="794199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20317" y="3932953"/>
            <a:ext cx="1466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14" dirty="0">
                <a:solidFill>
                  <a:srgbClr val="794199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5412" y="4694115"/>
            <a:ext cx="1384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0" dirty="0">
                <a:solidFill>
                  <a:srgbClr val="794199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23937" y="4694115"/>
            <a:ext cx="1397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60" dirty="0">
                <a:solidFill>
                  <a:srgbClr val="794199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18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750060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2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7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PARLONS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MESURES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PROTECTION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4880"/>
            <a:ext cx="5076825" cy="1570355"/>
          </a:xfrm>
          <a:custGeom>
            <a:avLst/>
            <a:gdLst/>
            <a:ahLst/>
            <a:cxnLst/>
            <a:rect l="l" t="t" r="r" b="b"/>
            <a:pathLst>
              <a:path w="5076825" h="1570355">
                <a:moveTo>
                  <a:pt x="0" y="0"/>
                </a:moveTo>
                <a:lnTo>
                  <a:pt x="0" y="1047864"/>
                </a:lnTo>
                <a:lnTo>
                  <a:pt x="4967541" y="1569986"/>
                </a:lnTo>
                <a:lnTo>
                  <a:pt x="5076469" y="533552"/>
                </a:lnTo>
                <a:lnTo>
                  <a:pt x="0" y="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439" y="596486"/>
            <a:ext cx="2206625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spc="45" dirty="0"/>
              <a:t>L’INSTRUCTION</a:t>
            </a:r>
            <a:r>
              <a:rPr sz="1800" spc="20" dirty="0"/>
              <a:t> </a:t>
            </a:r>
            <a:r>
              <a:rPr sz="1800" spc="65" dirty="0"/>
              <a:t>DE</a:t>
            </a:r>
            <a:r>
              <a:rPr sz="1800" spc="25" dirty="0"/>
              <a:t> LA </a:t>
            </a:r>
            <a:r>
              <a:rPr sz="1800" spc="-10" dirty="0"/>
              <a:t>DEMANDE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3344040" y="1154727"/>
            <a:ext cx="1501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BAE33"/>
                </a:solidFill>
                <a:latin typeface="Calibri"/>
                <a:cs typeface="Calibri"/>
              </a:rPr>
              <a:t>Ce</a:t>
            </a:r>
            <a:r>
              <a:rPr sz="1400" b="1" spc="14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BAE33"/>
                </a:solidFill>
                <a:latin typeface="Calibri"/>
                <a:cs typeface="Calibri"/>
              </a:rPr>
              <a:t>qu’il</a:t>
            </a:r>
            <a:r>
              <a:rPr sz="1400" b="1" spc="15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BAE33"/>
                </a:solidFill>
                <a:latin typeface="Calibri"/>
                <a:cs typeface="Calibri"/>
              </a:rPr>
              <a:t>faut</a:t>
            </a:r>
            <a:r>
              <a:rPr sz="1400" b="1" spc="14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BAE33"/>
                </a:solidFill>
                <a:latin typeface="Calibri"/>
                <a:cs typeface="Calibri"/>
              </a:rPr>
              <a:t>savoir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3999" y="2360409"/>
            <a:ext cx="1368425" cy="3298190"/>
            <a:chOff x="503999" y="2360409"/>
            <a:chExt cx="1368425" cy="3298190"/>
          </a:xfrm>
        </p:grpSpPr>
        <p:sp>
          <p:nvSpPr>
            <p:cNvPr id="8" name="object 8"/>
            <p:cNvSpPr/>
            <p:nvPr/>
          </p:nvSpPr>
          <p:spPr>
            <a:xfrm>
              <a:off x="503999" y="2360409"/>
              <a:ext cx="1368425" cy="3298190"/>
            </a:xfrm>
            <a:custGeom>
              <a:avLst/>
              <a:gdLst/>
              <a:ahLst/>
              <a:cxnLst/>
              <a:rect l="l" t="t" r="r" b="b"/>
              <a:pathLst>
                <a:path w="1368425" h="3298190">
                  <a:moveTo>
                    <a:pt x="1368005" y="0"/>
                  </a:moveTo>
                  <a:lnTo>
                    <a:pt x="0" y="0"/>
                  </a:lnTo>
                  <a:lnTo>
                    <a:pt x="0" y="3298063"/>
                  </a:lnTo>
                  <a:lnTo>
                    <a:pt x="1368005" y="3298063"/>
                  </a:lnTo>
                  <a:lnTo>
                    <a:pt x="136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3503" y="2360409"/>
              <a:ext cx="369570" cy="127000"/>
            </a:xfrm>
            <a:custGeom>
              <a:avLst/>
              <a:gdLst/>
              <a:ahLst/>
              <a:cxnLst/>
              <a:rect l="l" t="t" r="r" b="b"/>
              <a:pathLst>
                <a:path w="369569" h="127000">
                  <a:moveTo>
                    <a:pt x="368998" y="0"/>
                  </a:moveTo>
                  <a:lnTo>
                    <a:pt x="0" y="0"/>
                  </a:lnTo>
                  <a:lnTo>
                    <a:pt x="0" y="126860"/>
                  </a:lnTo>
                  <a:lnTo>
                    <a:pt x="368998" y="1268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456000" y="2360409"/>
            <a:ext cx="1368425" cy="3298190"/>
            <a:chOff x="3456000" y="2360409"/>
            <a:chExt cx="1368425" cy="3298190"/>
          </a:xfrm>
        </p:grpSpPr>
        <p:sp>
          <p:nvSpPr>
            <p:cNvPr id="11" name="object 11"/>
            <p:cNvSpPr/>
            <p:nvPr/>
          </p:nvSpPr>
          <p:spPr>
            <a:xfrm>
              <a:off x="3456000" y="2360409"/>
              <a:ext cx="1368425" cy="3298190"/>
            </a:xfrm>
            <a:custGeom>
              <a:avLst/>
              <a:gdLst/>
              <a:ahLst/>
              <a:cxnLst/>
              <a:rect l="l" t="t" r="r" b="b"/>
              <a:pathLst>
                <a:path w="1368425" h="3298190">
                  <a:moveTo>
                    <a:pt x="1368005" y="0"/>
                  </a:moveTo>
                  <a:lnTo>
                    <a:pt x="0" y="0"/>
                  </a:lnTo>
                  <a:lnTo>
                    <a:pt x="0" y="3298063"/>
                  </a:lnTo>
                  <a:lnTo>
                    <a:pt x="1368005" y="3298063"/>
                  </a:lnTo>
                  <a:lnTo>
                    <a:pt x="136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5504" y="2360409"/>
              <a:ext cx="369570" cy="127000"/>
            </a:xfrm>
            <a:custGeom>
              <a:avLst/>
              <a:gdLst/>
              <a:ahLst/>
              <a:cxnLst/>
              <a:rect l="l" t="t" r="r" b="b"/>
              <a:pathLst>
                <a:path w="369570" h="127000">
                  <a:moveTo>
                    <a:pt x="368998" y="0"/>
                  </a:moveTo>
                  <a:lnTo>
                    <a:pt x="0" y="0"/>
                  </a:lnTo>
                  <a:lnTo>
                    <a:pt x="0" y="126860"/>
                  </a:lnTo>
                  <a:lnTo>
                    <a:pt x="368998" y="1268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80006" y="2360409"/>
            <a:ext cx="1368425" cy="3298190"/>
            <a:chOff x="1980006" y="2360409"/>
            <a:chExt cx="1368425" cy="3298190"/>
          </a:xfrm>
        </p:grpSpPr>
        <p:sp>
          <p:nvSpPr>
            <p:cNvPr id="14" name="object 14"/>
            <p:cNvSpPr/>
            <p:nvPr/>
          </p:nvSpPr>
          <p:spPr>
            <a:xfrm>
              <a:off x="1980006" y="2360409"/>
              <a:ext cx="1368425" cy="3298190"/>
            </a:xfrm>
            <a:custGeom>
              <a:avLst/>
              <a:gdLst/>
              <a:ahLst/>
              <a:cxnLst/>
              <a:rect l="l" t="t" r="r" b="b"/>
              <a:pathLst>
                <a:path w="1368425" h="3298190">
                  <a:moveTo>
                    <a:pt x="1368005" y="0"/>
                  </a:moveTo>
                  <a:lnTo>
                    <a:pt x="0" y="0"/>
                  </a:lnTo>
                  <a:lnTo>
                    <a:pt x="0" y="3298063"/>
                  </a:lnTo>
                  <a:lnTo>
                    <a:pt x="1368005" y="3298063"/>
                  </a:lnTo>
                  <a:lnTo>
                    <a:pt x="136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71064" y="2360409"/>
              <a:ext cx="369570" cy="127000"/>
            </a:xfrm>
            <a:custGeom>
              <a:avLst/>
              <a:gdLst/>
              <a:ahLst/>
              <a:cxnLst/>
              <a:rect l="l" t="t" r="r" b="b"/>
              <a:pathLst>
                <a:path w="369569" h="127000">
                  <a:moveTo>
                    <a:pt x="368998" y="0"/>
                  </a:moveTo>
                  <a:lnTo>
                    <a:pt x="0" y="0"/>
                  </a:lnTo>
                  <a:lnTo>
                    <a:pt x="0" y="126860"/>
                  </a:lnTo>
                  <a:lnTo>
                    <a:pt x="368998" y="1268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1799" y="2702450"/>
            <a:ext cx="815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Combien</a:t>
            </a:r>
            <a:r>
              <a:rPr sz="1200" b="1" spc="16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BAE33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799" y="2829311"/>
            <a:ext cx="1185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FBAE33"/>
                </a:solidFill>
                <a:latin typeface="Calibri"/>
                <a:cs typeface="Calibri"/>
              </a:rPr>
              <a:t>temps</a:t>
            </a:r>
            <a:r>
              <a:rPr sz="12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FBAE33"/>
                </a:solidFill>
                <a:latin typeface="Calibri"/>
                <a:cs typeface="Calibri"/>
              </a:rPr>
              <a:t>ça</a:t>
            </a:r>
            <a:r>
              <a:rPr sz="1200" b="1" spc="8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prend</a:t>
            </a:r>
            <a:r>
              <a:rPr sz="1200" b="1" spc="-10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FBAE33"/>
                </a:solidFill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799" y="3362152"/>
            <a:ext cx="1149985" cy="20808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04165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Entre</a:t>
            </a:r>
            <a:r>
              <a:rPr sz="10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0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dépôt de</a:t>
            </a:r>
            <a:r>
              <a:rPr sz="10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demande</a:t>
            </a:r>
            <a:endParaRPr sz="1000">
              <a:latin typeface="Tahoma"/>
              <a:cs typeface="Tahoma"/>
            </a:endParaRPr>
          </a:p>
          <a:p>
            <a:pPr marL="12700" marR="99060">
              <a:lnSpc>
                <a:spcPct val="83200"/>
              </a:lnSpc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auprès</a:t>
            </a:r>
            <a:r>
              <a:rPr sz="10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du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 juge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et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sa</a:t>
            </a:r>
            <a:r>
              <a:rPr sz="10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décision,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peut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s’écouler</a:t>
            </a:r>
            <a:r>
              <a:rPr sz="1000" spc="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jusqu’à 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raison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du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temps</a:t>
            </a:r>
            <a:r>
              <a:rPr sz="1000" spc="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nécessaire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10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l’instruction</a:t>
            </a:r>
            <a:r>
              <a:rPr sz="10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du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dossier.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000"/>
              </a:lnSpc>
              <a:spcBef>
                <a:spcPts val="99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mesure</a:t>
            </a:r>
            <a:r>
              <a:rPr sz="100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n’entre en</a:t>
            </a:r>
            <a:r>
              <a:rPr sz="10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application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que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lorsque</a:t>
            </a:r>
            <a:r>
              <a:rPr sz="10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personne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nommée</a:t>
            </a:r>
            <a:r>
              <a:rPr sz="10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reçoit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894"/>
              </a:lnSpc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décision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par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00"/>
              </a:lnSpc>
            </a:pP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courrier.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7800" y="2702450"/>
            <a:ext cx="908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Qui</a:t>
            </a:r>
            <a:r>
              <a:rPr sz="1200" b="1" spc="5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peut</a:t>
            </a:r>
            <a:r>
              <a:rPr sz="1200" b="1" spc="5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BAE33"/>
                </a:solidFill>
                <a:latin typeface="Calibri"/>
                <a:cs typeface="Calibri"/>
              </a:rPr>
              <a:t>être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97800" y="2829311"/>
            <a:ext cx="643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nommé</a:t>
            </a:r>
            <a:r>
              <a:rPr sz="1200" b="1" spc="6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FBAE33"/>
                </a:solidFill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7800" y="3362152"/>
            <a:ext cx="1052830" cy="1320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protection</a:t>
            </a:r>
            <a:r>
              <a:rPr sz="10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est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confiée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priorité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aux</a:t>
            </a:r>
            <a:r>
              <a:rPr sz="10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familles.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894"/>
              </a:lnSpc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100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cas</a:t>
            </a:r>
            <a:endParaRPr sz="1000">
              <a:latin typeface="Tahoma"/>
              <a:cs typeface="Tahoma"/>
            </a:endParaRPr>
          </a:p>
          <a:p>
            <a:pPr marL="12700" marR="143510">
              <a:lnSpc>
                <a:spcPts val="1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d’impossibilité, de</a:t>
            </a:r>
            <a:r>
              <a:rPr sz="10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refus,</a:t>
            </a:r>
            <a:r>
              <a:rPr sz="10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elle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est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confiée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à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un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professionnel.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C’est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0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juge</a:t>
            </a:r>
            <a:r>
              <a:rPr sz="10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qui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décide.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4549" y="2702450"/>
            <a:ext cx="8807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Comment</a:t>
            </a:r>
            <a:r>
              <a:rPr sz="1200" b="1" spc="31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FBAE33"/>
                </a:solidFill>
                <a:latin typeface="Calibri"/>
                <a:cs typeface="Calibri"/>
              </a:rPr>
              <a:t>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44549" y="2829311"/>
            <a:ext cx="1025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fait</a:t>
            </a:r>
            <a:r>
              <a:rPr sz="1200" b="1" spc="16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le</a:t>
            </a:r>
            <a:r>
              <a:rPr sz="1200" b="1" spc="17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choix</a:t>
            </a:r>
            <a:r>
              <a:rPr sz="1200" b="1" spc="17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BAE33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44549" y="2956171"/>
            <a:ext cx="908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FBAE33"/>
                </a:solidFill>
                <a:latin typeface="Calibri"/>
                <a:cs typeface="Calibri"/>
              </a:rPr>
              <a:t>la</a:t>
            </a:r>
            <a:r>
              <a:rPr sz="1200" b="1" spc="3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FBAE33"/>
                </a:solidFill>
                <a:latin typeface="Calibri"/>
                <a:cs typeface="Calibri"/>
              </a:rPr>
              <a:t>mesure</a:t>
            </a:r>
            <a:r>
              <a:rPr sz="12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BAE33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44549" y="3083031"/>
            <a:ext cx="1151255" cy="24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protection</a:t>
            </a:r>
            <a:r>
              <a:rPr sz="1200" b="1" spc="15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FBAE33"/>
                </a:solidFill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000"/>
              </a:lnSpc>
              <a:spcBef>
                <a:spcPts val="955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C’est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0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juge</a:t>
            </a:r>
            <a:r>
              <a:rPr sz="10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qui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détermine</a:t>
            </a:r>
            <a:r>
              <a:rPr sz="10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la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mesure,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fonction de</a:t>
            </a:r>
            <a:r>
              <a:rPr sz="10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l’altération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894"/>
              </a:lnSpc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r>
              <a:rPr sz="1000" spc="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facultés</a:t>
            </a:r>
            <a:r>
              <a:rPr sz="1000" spc="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endParaRPr sz="1000">
              <a:latin typeface="Tahoma"/>
              <a:cs typeface="Tahoma"/>
            </a:endParaRPr>
          </a:p>
          <a:p>
            <a:pPr marL="12700" marR="104139">
              <a:lnSpc>
                <a:spcPts val="1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10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ses</a:t>
            </a:r>
            <a:r>
              <a:rPr sz="1000" spc="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conséquences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(certificat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médical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obligatoire</a:t>
            </a:r>
            <a:r>
              <a:rPr sz="10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ahoma"/>
                <a:cs typeface="Tahoma"/>
              </a:rPr>
              <a:t>à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l’appui).</a:t>
            </a:r>
            <a:endParaRPr sz="1000">
              <a:latin typeface="Tahoma"/>
              <a:cs typeface="Tahoma"/>
            </a:endParaRPr>
          </a:p>
          <a:p>
            <a:pPr marL="12700" marR="26670">
              <a:lnSpc>
                <a:spcPts val="1000"/>
              </a:lnSpc>
              <a:spcBef>
                <a:spcPts val="994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L’existence</a:t>
            </a:r>
            <a:r>
              <a:rPr sz="10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difficultés</a:t>
            </a: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sociales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seules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ne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peut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justifier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mise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place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d’une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mesure de</a:t>
            </a:r>
            <a:r>
              <a:rPr sz="10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protection.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9200" y="2030049"/>
            <a:ext cx="97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70" dirty="0">
                <a:solidFill>
                  <a:srgbClr val="794199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95865" y="2030049"/>
            <a:ext cx="1365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794199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72532" y="2030049"/>
            <a:ext cx="1352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25" dirty="0">
                <a:solidFill>
                  <a:srgbClr val="794199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19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374" y="262370"/>
            <a:ext cx="5078095" cy="1442720"/>
          </a:xfrm>
          <a:custGeom>
            <a:avLst/>
            <a:gdLst/>
            <a:ahLst/>
            <a:cxnLst/>
            <a:rect l="l" t="t" r="r" b="b"/>
            <a:pathLst>
              <a:path w="5078095" h="1442720">
                <a:moveTo>
                  <a:pt x="5077625" y="0"/>
                </a:moveTo>
                <a:lnTo>
                  <a:pt x="0" y="399618"/>
                </a:lnTo>
                <a:lnTo>
                  <a:pt x="82067" y="1442491"/>
                </a:lnTo>
                <a:lnTo>
                  <a:pt x="5077625" y="1049337"/>
                </a:lnTo>
                <a:lnTo>
                  <a:pt x="5077625" y="0"/>
                </a:lnTo>
                <a:close/>
              </a:path>
            </a:pathLst>
          </a:custGeom>
          <a:solidFill>
            <a:srgbClr val="FBA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10" y="4619917"/>
            <a:ext cx="5217795" cy="2940685"/>
          </a:xfrm>
          <a:custGeom>
            <a:avLst/>
            <a:gdLst/>
            <a:ahLst/>
            <a:cxnLst/>
            <a:rect l="l" t="t" r="r" b="b"/>
            <a:pathLst>
              <a:path w="5217795" h="2940684">
                <a:moveTo>
                  <a:pt x="89827" y="0"/>
                </a:moveTo>
                <a:lnTo>
                  <a:pt x="0" y="2940088"/>
                </a:lnTo>
                <a:lnTo>
                  <a:pt x="5132398" y="2940088"/>
                </a:lnTo>
                <a:lnTo>
                  <a:pt x="5217439" y="156667"/>
                </a:lnTo>
                <a:lnTo>
                  <a:pt x="89827" y="0"/>
                </a:lnTo>
                <a:close/>
              </a:path>
            </a:pathLst>
          </a:custGeom>
          <a:solidFill>
            <a:srgbClr val="79419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4401" y="4871775"/>
            <a:ext cx="1421765" cy="1837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5" dirty="0">
                <a:solidFill>
                  <a:srgbClr val="7A479C"/>
                </a:solidFill>
                <a:latin typeface="Calibri"/>
                <a:cs typeface="Calibri"/>
              </a:rPr>
              <a:t>LE</a:t>
            </a:r>
            <a:r>
              <a:rPr sz="1100" b="1" spc="55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7A479C"/>
                </a:solidFill>
                <a:latin typeface="Calibri"/>
                <a:cs typeface="Calibri"/>
              </a:rPr>
              <a:t>JUGE</a:t>
            </a:r>
            <a:r>
              <a:rPr sz="1100" b="1" spc="60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100" b="1" spc="65" dirty="0">
                <a:solidFill>
                  <a:srgbClr val="7A479C"/>
                </a:solidFill>
                <a:latin typeface="Calibri"/>
                <a:cs typeface="Calibri"/>
              </a:rPr>
              <a:t>PEUT</a:t>
            </a:r>
            <a:r>
              <a:rPr sz="1100" b="1" spc="5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20650" marR="5080" indent="-108585">
              <a:lnSpc>
                <a:spcPts val="1000"/>
              </a:lnSpc>
              <a:spcBef>
                <a:spcPts val="975"/>
              </a:spcBef>
              <a:buChar char="•"/>
              <a:tabLst>
                <a:tab pos="12128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partager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ces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protections </a:t>
            </a: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entre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plusieurs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 membres </a:t>
            </a:r>
            <a:r>
              <a:rPr sz="900" b="1" spc="-55" dirty="0">
                <a:solidFill>
                  <a:srgbClr val="231F20"/>
                </a:solidFill>
                <a:latin typeface="Trebuchet MS"/>
                <a:cs typeface="Trebuchet MS"/>
              </a:rPr>
              <a:t>d’une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même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famille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0650" marR="43815" indent="-108585">
              <a:lnSpc>
                <a:spcPts val="1000"/>
              </a:lnSpc>
              <a:spcBef>
                <a:spcPts val="994"/>
              </a:spcBef>
              <a:buChar char="•"/>
              <a:tabLst>
                <a:tab pos="12128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partager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entre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la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famille </a:t>
            </a: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et</a:t>
            </a:r>
            <a:r>
              <a:rPr sz="9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un</a:t>
            </a:r>
            <a:r>
              <a:rPr sz="9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professionnel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0650" indent="-108585" algn="just">
              <a:lnSpc>
                <a:spcPts val="1040"/>
              </a:lnSpc>
              <a:spcBef>
                <a:spcPts val="900"/>
              </a:spcBef>
              <a:buChar char="•"/>
              <a:tabLst>
                <a:tab pos="12128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également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nommer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un</a:t>
            </a:r>
            <a:endParaRPr sz="900">
              <a:latin typeface="Trebuchet MS"/>
              <a:cs typeface="Trebuchet MS"/>
            </a:endParaRPr>
          </a:p>
          <a:p>
            <a:pPr marL="120650" marR="59690" algn="just">
              <a:lnSpc>
                <a:spcPts val="1000"/>
              </a:lnSpc>
              <a:spcBef>
                <a:spcPts val="60"/>
              </a:spcBef>
            </a:pP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«</a:t>
            </a:r>
            <a:r>
              <a:rPr sz="9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subrogé</a:t>
            </a:r>
            <a:r>
              <a:rPr sz="9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»</a:t>
            </a:r>
            <a:r>
              <a:rPr sz="9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qui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contrôle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actes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réalisés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curateur</a:t>
            </a: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tuteur,</a:t>
            </a: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dans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cadre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gestion.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36082" y="2268002"/>
            <a:ext cx="2831465" cy="789940"/>
            <a:chOff x="1236082" y="2268002"/>
            <a:chExt cx="2831465" cy="7899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9342" y="2268002"/>
              <a:ext cx="349316" cy="1878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36078" y="2486278"/>
              <a:ext cx="2831465" cy="571500"/>
            </a:xfrm>
            <a:custGeom>
              <a:avLst/>
              <a:gdLst/>
              <a:ahLst/>
              <a:cxnLst/>
              <a:rect l="l" t="t" r="r" b="b"/>
              <a:pathLst>
                <a:path w="2831465" h="571500">
                  <a:moveTo>
                    <a:pt x="1345539" y="285559"/>
                  </a:moveTo>
                  <a:lnTo>
                    <a:pt x="1341805" y="239242"/>
                  </a:lnTo>
                  <a:lnTo>
                    <a:pt x="1330972" y="195300"/>
                  </a:lnTo>
                  <a:lnTo>
                    <a:pt x="1313662" y="154330"/>
                  </a:lnTo>
                  <a:lnTo>
                    <a:pt x="1290434" y="116916"/>
                  </a:lnTo>
                  <a:lnTo>
                    <a:pt x="1261897" y="83642"/>
                  </a:lnTo>
                  <a:lnTo>
                    <a:pt x="1228623" y="55105"/>
                  </a:lnTo>
                  <a:lnTo>
                    <a:pt x="1191209" y="31877"/>
                  </a:lnTo>
                  <a:lnTo>
                    <a:pt x="1150239" y="14566"/>
                  </a:lnTo>
                  <a:lnTo>
                    <a:pt x="1106297" y="3733"/>
                  </a:lnTo>
                  <a:lnTo>
                    <a:pt x="1059980" y="0"/>
                  </a:lnTo>
                  <a:lnTo>
                    <a:pt x="285559" y="0"/>
                  </a:lnTo>
                  <a:lnTo>
                    <a:pt x="239242" y="3733"/>
                  </a:lnTo>
                  <a:lnTo>
                    <a:pt x="195300" y="14566"/>
                  </a:lnTo>
                  <a:lnTo>
                    <a:pt x="154330" y="31877"/>
                  </a:lnTo>
                  <a:lnTo>
                    <a:pt x="116916" y="55105"/>
                  </a:lnTo>
                  <a:lnTo>
                    <a:pt x="83642" y="83642"/>
                  </a:lnTo>
                  <a:lnTo>
                    <a:pt x="55092" y="116916"/>
                  </a:lnTo>
                  <a:lnTo>
                    <a:pt x="31877" y="154330"/>
                  </a:lnTo>
                  <a:lnTo>
                    <a:pt x="14554" y="195300"/>
                  </a:lnTo>
                  <a:lnTo>
                    <a:pt x="3733" y="239242"/>
                  </a:lnTo>
                  <a:lnTo>
                    <a:pt x="0" y="285559"/>
                  </a:lnTo>
                  <a:lnTo>
                    <a:pt x="3733" y="331876"/>
                  </a:lnTo>
                  <a:lnTo>
                    <a:pt x="14554" y="375818"/>
                  </a:lnTo>
                  <a:lnTo>
                    <a:pt x="31877" y="416788"/>
                  </a:lnTo>
                  <a:lnTo>
                    <a:pt x="55092" y="454202"/>
                  </a:lnTo>
                  <a:lnTo>
                    <a:pt x="83642" y="487476"/>
                  </a:lnTo>
                  <a:lnTo>
                    <a:pt x="116916" y="516026"/>
                  </a:lnTo>
                  <a:lnTo>
                    <a:pt x="154330" y="539242"/>
                  </a:lnTo>
                  <a:lnTo>
                    <a:pt x="195300" y="556564"/>
                  </a:lnTo>
                  <a:lnTo>
                    <a:pt x="239242" y="567385"/>
                  </a:lnTo>
                  <a:lnTo>
                    <a:pt x="285559" y="571119"/>
                  </a:lnTo>
                  <a:lnTo>
                    <a:pt x="1059980" y="571119"/>
                  </a:lnTo>
                  <a:lnTo>
                    <a:pt x="1106297" y="567385"/>
                  </a:lnTo>
                  <a:lnTo>
                    <a:pt x="1150239" y="556564"/>
                  </a:lnTo>
                  <a:lnTo>
                    <a:pt x="1191209" y="539242"/>
                  </a:lnTo>
                  <a:lnTo>
                    <a:pt x="1228623" y="516026"/>
                  </a:lnTo>
                  <a:lnTo>
                    <a:pt x="1261897" y="487476"/>
                  </a:lnTo>
                  <a:lnTo>
                    <a:pt x="1290434" y="454202"/>
                  </a:lnTo>
                  <a:lnTo>
                    <a:pt x="1313662" y="416788"/>
                  </a:lnTo>
                  <a:lnTo>
                    <a:pt x="1330972" y="375818"/>
                  </a:lnTo>
                  <a:lnTo>
                    <a:pt x="1341805" y="331876"/>
                  </a:lnTo>
                  <a:lnTo>
                    <a:pt x="1345539" y="285559"/>
                  </a:lnTo>
                  <a:close/>
                </a:path>
                <a:path w="2831465" h="571500">
                  <a:moveTo>
                    <a:pt x="2831109" y="285559"/>
                  </a:moveTo>
                  <a:lnTo>
                    <a:pt x="2827375" y="239242"/>
                  </a:lnTo>
                  <a:lnTo>
                    <a:pt x="2816555" y="195300"/>
                  </a:lnTo>
                  <a:lnTo>
                    <a:pt x="2799245" y="154330"/>
                  </a:lnTo>
                  <a:lnTo>
                    <a:pt x="2776016" y="116916"/>
                  </a:lnTo>
                  <a:lnTo>
                    <a:pt x="2747480" y="83642"/>
                  </a:lnTo>
                  <a:lnTo>
                    <a:pt x="2714206" y="55105"/>
                  </a:lnTo>
                  <a:lnTo>
                    <a:pt x="2676779" y="31877"/>
                  </a:lnTo>
                  <a:lnTo>
                    <a:pt x="2635808" y="14566"/>
                  </a:lnTo>
                  <a:lnTo>
                    <a:pt x="2591866" y="3733"/>
                  </a:lnTo>
                  <a:lnTo>
                    <a:pt x="2545550" y="0"/>
                  </a:lnTo>
                  <a:lnTo>
                    <a:pt x="1771129" y="0"/>
                  </a:lnTo>
                  <a:lnTo>
                    <a:pt x="1724812" y="3733"/>
                  </a:lnTo>
                  <a:lnTo>
                    <a:pt x="1680870" y="14566"/>
                  </a:lnTo>
                  <a:lnTo>
                    <a:pt x="1639900" y="31877"/>
                  </a:lnTo>
                  <a:lnTo>
                    <a:pt x="1602486" y="55105"/>
                  </a:lnTo>
                  <a:lnTo>
                    <a:pt x="1569212" y="83642"/>
                  </a:lnTo>
                  <a:lnTo>
                    <a:pt x="1540675" y="116916"/>
                  </a:lnTo>
                  <a:lnTo>
                    <a:pt x="1517446" y="154330"/>
                  </a:lnTo>
                  <a:lnTo>
                    <a:pt x="1500136" y="195300"/>
                  </a:lnTo>
                  <a:lnTo>
                    <a:pt x="1489316" y="239242"/>
                  </a:lnTo>
                  <a:lnTo>
                    <a:pt x="1485569" y="285559"/>
                  </a:lnTo>
                  <a:lnTo>
                    <a:pt x="1489316" y="331876"/>
                  </a:lnTo>
                  <a:lnTo>
                    <a:pt x="1500136" y="375818"/>
                  </a:lnTo>
                  <a:lnTo>
                    <a:pt x="1517446" y="416788"/>
                  </a:lnTo>
                  <a:lnTo>
                    <a:pt x="1540675" y="454202"/>
                  </a:lnTo>
                  <a:lnTo>
                    <a:pt x="1569212" y="487476"/>
                  </a:lnTo>
                  <a:lnTo>
                    <a:pt x="1602486" y="516026"/>
                  </a:lnTo>
                  <a:lnTo>
                    <a:pt x="1639900" y="539242"/>
                  </a:lnTo>
                  <a:lnTo>
                    <a:pt x="1680870" y="556564"/>
                  </a:lnTo>
                  <a:lnTo>
                    <a:pt x="1724812" y="567385"/>
                  </a:lnTo>
                  <a:lnTo>
                    <a:pt x="1771129" y="571119"/>
                  </a:lnTo>
                  <a:lnTo>
                    <a:pt x="2545550" y="571119"/>
                  </a:lnTo>
                  <a:lnTo>
                    <a:pt x="2591866" y="567385"/>
                  </a:lnTo>
                  <a:lnTo>
                    <a:pt x="2635808" y="556564"/>
                  </a:lnTo>
                  <a:lnTo>
                    <a:pt x="2676779" y="539242"/>
                  </a:lnTo>
                  <a:lnTo>
                    <a:pt x="2714206" y="516026"/>
                  </a:lnTo>
                  <a:lnTo>
                    <a:pt x="2747480" y="487476"/>
                  </a:lnTo>
                  <a:lnTo>
                    <a:pt x="2776016" y="454202"/>
                  </a:lnTo>
                  <a:lnTo>
                    <a:pt x="2799245" y="416788"/>
                  </a:lnTo>
                  <a:lnTo>
                    <a:pt x="2816555" y="375818"/>
                  </a:lnTo>
                  <a:lnTo>
                    <a:pt x="2827375" y="331876"/>
                  </a:lnTo>
                  <a:lnTo>
                    <a:pt x="2831109" y="285559"/>
                  </a:lnTo>
                  <a:close/>
                </a:path>
              </a:pathLst>
            </a:custGeom>
            <a:solidFill>
              <a:srgbClr val="7A4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81860" y="2613690"/>
            <a:ext cx="8439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3035" marR="5080" indent="-140970">
              <a:lnSpc>
                <a:spcPts val="1000"/>
              </a:lnSpc>
              <a:spcBef>
                <a:spcPts val="200"/>
              </a:spcBef>
            </a:pP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PROTECTION </a:t>
            </a:r>
            <a:r>
              <a:rPr sz="900" spc="-9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BIENS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2767" y="2613690"/>
            <a:ext cx="843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PROTECTION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2192" y="2740550"/>
            <a:ext cx="924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Arial"/>
                <a:cs typeface="Arial"/>
              </a:rPr>
              <a:t>PERSONNE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42564" y="5184026"/>
            <a:ext cx="2064385" cy="1508125"/>
          </a:xfrm>
          <a:custGeom>
            <a:avLst/>
            <a:gdLst/>
            <a:ahLst/>
            <a:cxnLst/>
            <a:rect l="l" t="t" r="r" b="b"/>
            <a:pathLst>
              <a:path w="2064385" h="1508125">
                <a:moveTo>
                  <a:pt x="1755355" y="0"/>
                </a:moveTo>
                <a:lnTo>
                  <a:pt x="282930" y="25704"/>
                </a:lnTo>
                <a:lnTo>
                  <a:pt x="236289" y="30290"/>
                </a:lnTo>
                <a:lnTo>
                  <a:pt x="192171" y="41975"/>
                </a:lnTo>
                <a:lnTo>
                  <a:pt x="151159" y="60157"/>
                </a:lnTo>
                <a:lnTo>
                  <a:pt x="113837" y="84233"/>
                </a:lnTo>
                <a:lnTo>
                  <a:pt x="80786" y="113599"/>
                </a:lnTo>
                <a:lnTo>
                  <a:pt x="52589" y="147653"/>
                </a:lnTo>
                <a:lnTo>
                  <a:pt x="29829" y="185791"/>
                </a:lnTo>
                <a:lnTo>
                  <a:pt x="13089" y="227411"/>
                </a:lnTo>
                <a:lnTo>
                  <a:pt x="2952" y="271908"/>
                </a:lnTo>
                <a:lnTo>
                  <a:pt x="0" y="318681"/>
                </a:lnTo>
                <a:lnTo>
                  <a:pt x="15811" y="1224737"/>
                </a:lnTo>
                <a:lnTo>
                  <a:pt x="20396" y="1271381"/>
                </a:lnTo>
                <a:lnTo>
                  <a:pt x="32082" y="1315501"/>
                </a:lnTo>
                <a:lnTo>
                  <a:pt x="50264" y="1356513"/>
                </a:lnTo>
                <a:lnTo>
                  <a:pt x="74341" y="1393835"/>
                </a:lnTo>
                <a:lnTo>
                  <a:pt x="103708" y="1426886"/>
                </a:lnTo>
                <a:lnTo>
                  <a:pt x="137763" y="1455081"/>
                </a:lnTo>
                <a:lnTo>
                  <a:pt x="175902" y="1477840"/>
                </a:lnTo>
                <a:lnTo>
                  <a:pt x="217524" y="1494579"/>
                </a:lnTo>
                <a:lnTo>
                  <a:pt x="262024" y="1504715"/>
                </a:lnTo>
                <a:lnTo>
                  <a:pt x="308800" y="1507667"/>
                </a:lnTo>
                <a:lnTo>
                  <a:pt x="1781225" y="1481975"/>
                </a:lnTo>
                <a:lnTo>
                  <a:pt x="1827866" y="1477390"/>
                </a:lnTo>
                <a:lnTo>
                  <a:pt x="1871983" y="1465704"/>
                </a:lnTo>
                <a:lnTo>
                  <a:pt x="1912994" y="1447522"/>
                </a:lnTo>
                <a:lnTo>
                  <a:pt x="1950315" y="1423446"/>
                </a:lnTo>
                <a:lnTo>
                  <a:pt x="1983365" y="1394079"/>
                </a:lnTo>
                <a:lnTo>
                  <a:pt x="2011561" y="1360024"/>
                </a:lnTo>
                <a:lnTo>
                  <a:pt x="2034320" y="1321884"/>
                </a:lnTo>
                <a:lnTo>
                  <a:pt x="2051061" y="1280262"/>
                </a:lnTo>
                <a:lnTo>
                  <a:pt x="2061200" y="1235762"/>
                </a:lnTo>
                <a:lnTo>
                  <a:pt x="2064156" y="1188986"/>
                </a:lnTo>
                <a:lnTo>
                  <a:pt x="2048332" y="282930"/>
                </a:lnTo>
                <a:lnTo>
                  <a:pt x="2043749" y="236289"/>
                </a:lnTo>
                <a:lnTo>
                  <a:pt x="2032066" y="192172"/>
                </a:lnTo>
                <a:lnTo>
                  <a:pt x="2013884" y="151162"/>
                </a:lnTo>
                <a:lnTo>
                  <a:pt x="1989808" y="113840"/>
                </a:lnTo>
                <a:lnTo>
                  <a:pt x="1960441" y="80791"/>
                </a:lnTo>
                <a:lnTo>
                  <a:pt x="1926386" y="52595"/>
                </a:lnTo>
                <a:lnTo>
                  <a:pt x="1888247" y="29835"/>
                </a:lnTo>
                <a:lnTo>
                  <a:pt x="1846626" y="13094"/>
                </a:lnTo>
                <a:lnTo>
                  <a:pt x="1802128" y="2955"/>
                </a:lnTo>
                <a:lnTo>
                  <a:pt x="1755355" y="0"/>
                </a:lnTo>
                <a:close/>
              </a:path>
            </a:pathLst>
          </a:custGeom>
          <a:solidFill>
            <a:srgbClr val="CF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68300" y="5404617"/>
            <a:ext cx="1530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Dans des mesures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partagées,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8300" y="5531477"/>
            <a:ext cx="1536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est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nécessaire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construire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68300" y="5632937"/>
            <a:ext cx="1630045" cy="9493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04"/>
              </a:spcBef>
            </a:pPr>
            <a:r>
              <a:rPr sz="1100" b="1" spc="-105" dirty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FFFFFF"/>
                </a:solidFill>
                <a:latin typeface="Tahoma"/>
                <a:cs typeface="Tahoma"/>
              </a:rPr>
              <a:t>relation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FFFFFF"/>
                </a:solidFill>
                <a:latin typeface="Tahoma"/>
                <a:cs typeface="Tahoma"/>
              </a:rPr>
              <a:t>confiance</a:t>
            </a:r>
            <a:r>
              <a:rPr sz="900" spc="-6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bonne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collaboration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essentielle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car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nombreux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choix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impliquent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fois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la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sphère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personnelle et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sphère </a:t>
            </a:r>
            <a:r>
              <a:rPr sz="900" spc="-60" dirty="0">
                <a:solidFill>
                  <a:srgbClr val="FFFFFF"/>
                </a:solidFill>
                <a:latin typeface="Verdana"/>
                <a:cs typeface="Verdana"/>
              </a:rPr>
              <a:t>financière</a:t>
            </a:r>
            <a:r>
              <a:rPr sz="9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(par exemple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déménagement).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52494" y="5121459"/>
            <a:ext cx="342265" cy="342265"/>
            <a:chOff x="2452494" y="5121459"/>
            <a:chExt cx="342265" cy="342265"/>
          </a:xfrm>
        </p:grpSpPr>
        <p:sp>
          <p:nvSpPr>
            <p:cNvPr id="23" name="object 23"/>
            <p:cNvSpPr/>
            <p:nvPr/>
          </p:nvSpPr>
          <p:spPr>
            <a:xfrm>
              <a:off x="2452494" y="5121459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4">
                  <a:moveTo>
                    <a:pt x="171005" y="0"/>
                  </a:moveTo>
                  <a:lnTo>
                    <a:pt x="125547" y="6107"/>
                  </a:lnTo>
                  <a:lnTo>
                    <a:pt x="84698" y="23345"/>
                  </a:lnTo>
                  <a:lnTo>
                    <a:pt x="50088" y="50082"/>
                  </a:lnTo>
                  <a:lnTo>
                    <a:pt x="23348" y="84689"/>
                  </a:lnTo>
                  <a:lnTo>
                    <a:pt x="6108" y="125535"/>
                  </a:lnTo>
                  <a:lnTo>
                    <a:pt x="0" y="170992"/>
                  </a:lnTo>
                  <a:lnTo>
                    <a:pt x="6108" y="216454"/>
                  </a:lnTo>
                  <a:lnTo>
                    <a:pt x="23348" y="257305"/>
                  </a:lnTo>
                  <a:lnTo>
                    <a:pt x="50088" y="291914"/>
                  </a:lnTo>
                  <a:lnTo>
                    <a:pt x="84698" y="318652"/>
                  </a:lnTo>
                  <a:lnTo>
                    <a:pt x="125547" y="335890"/>
                  </a:lnTo>
                  <a:lnTo>
                    <a:pt x="171005" y="341998"/>
                  </a:lnTo>
                  <a:lnTo>
                    <a:pt x="216463" y="335890"/>
                  </a:lnTo>
                  <a:lnTo>
                    <a:pt x="257312" y="318652"/>
                  </a:lnTo>
                  <a:lnTo>
                    <a:pt x="291922" y="291914"/>
                  </a:lnTo>
                  <a:lnTo>
                    <a:pt x="318662" y="257305"/>
                  </a:lnTo>
                  <a:lnTo>
                    <a:pt x="335902" y="216454"/>
                  </a:lnTo>
                  <a:lnTo>
                    <a:pt x="342011" y="170992"/>
                  </a:lnTo>
                  <a:lnTo>
                    <a:pt x="335902" y="125535"/>
                  </a:lnTo>
                  <a:lnTo>
                    <a:pt x="318662" y="84689"/>
                  </a:lnTo>
                  <a:lnTo>
                    <a:pt x="291922" y="50082"/>
                  </a:lnTo>
                  <a:lnTo>
                    <a:pt x="257312" y="23345"/>
                  </a:lnTo>
                  <a:lnTo>
                    <a:pt x="216463" y="6107"/>
                  </a:lnTo>
                  <a:lnTo>
                    <a:pt x="17100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2448" y="519095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4" h="203200">
                  <a:moveTo>
                    <a:pt x="202107" y="71120"/>
                  </a:moveTo>
                  <a:lnTo>
                    <a:pt x="201561" y="71120"/>
                  </a:lnTo>
                  <a:lnTo>
                    <a:pt x="201561" y="69850"/>
                  </a:lnTo>
                  <a:lnTo>
                    <a:pt x="201536" y="68580"/>
                  </a:lnTo>
                  <a:lnTo>
                    <a:pt x="201523" y="67310"/>
                  </a:lnTo>
                  <a:lnTo>
                    <a:pt x="158673" y="67310"/>
                  </a:lnTo>
                  <a:lnTo>
                    <a:pt x="158673" y="68580"/>
                  </a:lnTo>
                  <a:lnTo>
                    <a:pt x="132524" y="68580"/>
                  </a:lnTo>
                  <a:lnTo>
                    <a:pt x="132524" y="67310"/>
                  </a:lnTo>
                  <a:lnTo>
                    <a:pt x="131940" y="67310"/>
                  </a:lnTo>
                  <a:lnTo>
                    <a:pt x="131940" y="1270"/>
                  </a:lnTo>
                  <a:lnTo>
                    <a:pt x="131343" y="1270"/>
                  </a:lnTo>
                  <a:lnTo>
                    <a:pt x="131343" y="0"/>
                  </a:lnTo>
                  <a:lnTo>
                    <a:pt x="90385" y="0"/>
                  </a:lnTo>
                  <a:lnTo>
                    <a:pt x="90385" y="1270"/>
                  </a:lnTo>
                  <a:lnTo>
                    <a:pt x="66840" y="1270"/>
                  </a:lnTo>
                  <a:lnTo>
                    <a:pt x="66840" y="67310"/>
                  </a:lnTo>
                  <a:lnTo>
                    <a:pt x="67424" y="67310"/>
                  </a:lnTo>
                  <a:lnTo>
                    <a:pt x="67424" y="68580"/>
                  </a:lnTo>
                  <a:lnTo>
                    <a:pt x="67449" y="69850"/>
                  </a:lnTo>
                  <a:lnTo>
                    <a:pt x="13208" y="69850"/>
                  </a:lnTo>
                  <a:lnTo>
                    <a:pt x="13208" y="71120"/>
                  </a:lnTo>
                  <a:lnTo>
                    <a:pt x="0" y="71120"/>
                  </a:lnTo>
                  <a:lnTo>
                    <a:pt x="0" y="132080"/>
                  </a:lnTo>
                  <a:lnTo>
                    <a:pt x="533" y="132080"/>
                  </a:lnTo>
                  <a:lnTo>
                    <a:pt x="533" y="133350"/>
                  </a:lnTo>
                  <a:lnTo>
                    <a:pt x="558" y="134620"/>
                  </a:lnTo>
                  <a:lnTo>
                    <a:pt x="584" y="135890"/>
                  </a:lnTo>
                  <a:lnTo>
                    <a:pt x="32029" y="135890"/>
                  </a:lnTo>
                  <a:lnTo>
                    <a:pt x="32029" y="134620"/>
                  </a:lnTo>
                  <a:lnTo>
                    <a:pt x="68592" y="134620"/>
                  </a:lnTo>
                  <a:lnTo>
                    <a:pt x="68592" y="135890"/>
                  </a:lnTo>
                  <a:lnTo>
                    <a:pt x="69189" y="135890"/>
                  </a:lnTo>
                  <a:lnTo>
                    <a:pt x="69189" y="201930"/>
                  </a:lnTo>
                  <a:lnTo>
                    <a:pt x="69773" y="201930"/>
                  </a:lnTo>
                  <a:lnTo>
                    <a:pt x="69773" y="203200"/>
                  </a:lnTo>
                  <a:lnTo>
                    <a:pt x="100495" y="203200"/>
                  </a:lnTo>
                  <a:lnTo>
                    <a:pt x="100495" y="201930"/>
                  </a:lnTo>
                  <a:lnTo>
                    <a:pt x="134289" y="201930"/>
                  </a:lnTo>
                  <a:lnTo>
                    <a:pt x="134289" y="135890"/>
                  </a:lnTo>
                  <a:lnTo>
                    <a:pt x="133705" y="135890"/>
                  </a:lnTo>
                  <a:lnTo>
                    <a:pt x="133705" y="134620"/>
                  </a:lnTo>
                  <a:lnTo>
                    <a:pt x="133680" y="133350"/>
                  </a:lnTo>
                  <a:lnTo>
                    <a:pt x="177952" y="133350"/>
                  </a:lnTo>
                  <a:lnTo>
                    <a:pt x="177952" y="132080"/>
                  </a:lnTo>
                  <a:lnTo>
                    <a:pt x="202107" y="132080"/>
                  </a:lnTo>
                  <a:lnTo>
                    <a:pt x="202107" y="71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956265" y="596486"/>
            <a:ext cx="1882139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58800" marR="5080" indent="-546735">
              <a:lnSpc>
                <a:spcPts val="2000"/>
              </a:lnSpc>
              <a:spcBef>
                <a:spcPts val="300"/>
              </a:spcBef>
            </a:pPr>
            <a:r>
              <a:rPr sz="1800" spc="105" dirty="0"/>
              <a:t>LE</a:t>
            </a:r>
            <a:r>
              <a:rPr sz="1800" spc="95" dirty="0"/>
              <a:t> </a:t>
            </a:r>
            <a:r>
              <a:rPr sz="1800" dirty="0"/>
              <a:t>PARTAGE</a:t>
            </a:r>
            <a:r>
              <a:rPr sz="1800" spc="100" dirty="0"/>
              <a:t> </a:t>
            </a:r>
            <a:r>
              <a:rPr sz="1800" spc="65" dirty="0"/>
              <a:t>DE</a:t>
            </a:r>
            <a:r>
              <a:rPr sz="1800" spc="95" dirty="0"/>
              <a:t> </a:t>
            </a:r>
            <a:r>
              <a:rPr sz="1800" spc="15" dirty="0"/>
              <a:t>LA </a:t>
            </a:r>
            <a:r>
              <a:rPr sz="1800" spc="40" dirty="0"/>
              <a:t>PROTECTION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20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750060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2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7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PARLONS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MESURES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DE</a:t>
            </a:r>
            <a:r>
              <a:rPr sz="700" b="1" spc="7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PROTECTION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34880"/>
            <a:ext cx="5076825" cy="2860040"/>
            <a:chOff x="0" y="134880"/>
            <a:chExt cx="5076825" cy="2860040"/>
          </a:xfrm>
        </p:grpSpPr>
        <p:sp>
          <p:nvSpPr>
            <p:cNvPr id="5" name="object 5"/>
            <p:cNvSpPr/>
            <p:nvPr/>
          </p:nvSpPr>
          <p:spPr>
            <a:xfrm>
              <a:off x="1134264" y="1236485"/>
              <a:ext cx="236854" cy="1758314"/>
            </a:xfrm>
            <a:custGeom>
              <a:avLst/>
              <a:gdLst/>
              <a:ahLst/>
              <a:cxnLst/>
              <a:rect l="l" t="t" r="r" b="b"/>
              <a:pathLst>
                <a:path w="236855" h="1758314">
                  <a:moveTo>
                    <a:pt x="128892" y="0"/>
                  </a:moveTo>
                  <a:lnTo>
                    <a:pt x="0" y="1750390"/>
                  </a:lnTo>
                  <a:lnTo>
                    <a:pt x="107734" y="1757921"/>
                  </a:lnTo>
                  <a:lnTo>
                    <a:pt x="236626" y="7531"/>
                  </a:lnTo>
                  <a:lnTo>
                    <a:pt x="128892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34880"/>
              <a:ext cx="5076825" cy="1570355"/>
            </a:xfrm>
            <a:custGeom>
              <a:avLst/>
              <a:gdLst/>
              <a:ahLst/>
              <a:cxnLst/>
              <a:rect l="l" t="t" r="r" b="b"/>
              <a:pathLst>
                <a:path w="5076825" h="1570355">
                  <a:moveTo>
                    <a:pt x="0" y="0"/>
                  </a:moveTo>
                  <a:lnTo>
                    <a:pt x="0" y="1047864"/>
                  </a:lnTo>
                  <a:lnTo>
                    <a:pt x="4967541" y="1569986"/>
                  </a:lnTo>
                  <a:lnTo>
                    <a:pt x="5076469" y="533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439" y="596486"/>
            <a:ext cx="1746885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spc="105" dirty="0"/>
              <a:t>LE</a:t>
            </a:r>
            <a:r>
              <a:rPr sz="1800" spc="5" dirty="0"/>
              <a:t> </a:t>
            </a:r>
            <a:r>
              <a:rPr sz="1800" spc="50" dirty="0"/>
              <a:t>RÔLE</a:t>
            </a:r>
            <a:endParaRPr sz="1800"/>
          </a:p>
          <a:p>
            <a:pPr marL="12700">
              <a:lnSpc>
                <a:spcPts val="2080"/>
              </a:lnSpc>
            </a:pPr>
            <a:r>
              <a:rPr sz="1800" dirty="0"/>
              <a:t>DU</a:t>
            </a:r>
            <a:r>
              <a:rPr sz="1800" spc="20" dirty="0"/>
              <a:t> </a:t>
            </a:r>
            <a:r>
              <a:rPr sz="1800" spc="-10" dirty="0"/>
              <a:t>MANDATAIRE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032538" y="1154727"/>
            <a:ext cx="1813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0" dirty="0">
                <a:solidFill>
                  <a:srgbClr val="FBAE33"/>
                </a:solidFill>
                <a:latin typeface="Calibri"/>
                <a:cs typeface="Calibri"/>
              </a:rPr>
              <a:t>Assister</a:t>
            </a:r>
            <a:r>
              <a:rPr sz="1400" b="1" spc="4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BAE33"/>
                </a:solidFill>
                <a:latin typeface="Calibri"/>
                <a:cs typeface="Calibri"/>
              </a:rPr>
              <a:t>–</a:t>
            </a:r>
            <a:r>
              <a:rPr sz="1400" b="1" spc="4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BAE33"/>
                </a:solidFill>
                <a:latin typeface="Calibri"/>
                <a:cs typeface="Calibri"/>
              </a:rPr>
              <a:t>représenter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9340" y="3765473"/>
            <a:ext cx="349317" cy="18787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241998" y="4374098"/>
            <a:ext cx="1209675" cy="450215"/>
          </a:xfrm>
          <a:custGeom>
            <a:avLst/>
            <a:gdLst/>
            <a:ahLst/>
            <a:cxnLst/>
            <a:rect l="l" t="t" r="r" b="b"/>
            <a:pathLst>
              <a:path w="1209675" h="450214">
                <a:moveTo>
                  <a:pt x="984173" y="0"/>
                </a:moveTo>
                <a:lnTo>
                  <a:pt x="224955" y="0"/>
                </a:lnTo>
                <a:lnTo>
                  <a:pt x="179617" y="4570"/>
                </a:lnTo>
                <a:lnTo>
                  <a:pt x="137390" y="17677"/>
                </a:lnTo>
                <a:lnTo>
                  <a:pt x="99178" y="38417"/>
                </a:lnTo>
                <a:lnTo>
                  <a:pt x="65886" y="65886"/>
                </a:lnTo>
                <a:lnTo>
                  <a:pt x="38417" y="99178"/>
                </a:lnTo>
                <a:lnTo>
                  <a:pt x="17677" y="137390"/>
                </a:lnTo>
                <a:lnTo>
                  <a:pt x="4570" y="179617"/>
                </a:lnTo>
                <a:lnTo>
                  <a:pt x="0" y="224955"/>
                </a:lnTo>
                <a:lnTo>
                  <a:pt x="4570" y="270289"/>
                </a:lnTo>
                <a:lnTo>
                  <a:pt x="17677" y="312514"/>
                </a:lnTo>
                <a:lnTo>
                  <a:pt x="38417" y="350726"/>
                </a:lnTo>
                <a:lnTo>
                  <a:pt x="65886" y="384019"/>
                </a:lnTo>
                <a:lnTo>
                  <a:pt x="99178" y="411489"/>
                </a:lnTo>
                <a:lnTo>
                  <a:pt x="137390" y="432231"/>
                </a:lnTo>
                <a:lnTo>
                  <a:pt x="179617" y="445339"/>
                </a:lnTo>
                <a:lnTo>
                  <a:pt x="224955" y="449910"/>
                </a:lnTo>
                <a:lnTo>
                  <a:pt x="984173" y="449910"/>
                </a:lnTo>
                <a:lnTo>
                  <a:pt x="1029507" y="445339"/>
                </a:lnTo>
                <a:lnTo>
                  <a:pt x="1071731" y="432231"/>
                </a:lnTo>
                <a:lnTo>
                  <a:pt x="1109940" y="411489"/>
                </a:lnTo>
                <a:lnTo>
                  <a:pt x="1143231" y="384019"/>
                </a:lnTo>
                <a:lnTo>
                  <a:pt x="1170699" y="350726"/>
                </a:lnTo>
                <a:lnTo>
                  <a:pt x="1191438" y="312514"/>
                </a:lnTo>
                <a:lnTo>
                  <a:pt x="1204546" y="270289"/>
                </a:lnTo>
                <a:lnTo>
                  <a:pt x="1209116" y="224955"/>
                </a:lnTo>
                <a:lnTo>
                  <a:pt x="1204546" y="179617"/>
                </a:lnTo>
                <a:lnTo>
                  <a:pt x="1191438" y="137390"/>
                </a:lnTo>
                <a:lnTo>
                  <a:pt x="1170699" y="99178"/>
                </a:lnTo>
                <a:lnTo>
                  <a:pt x="1143231" y="65886"/>
                </a:lnTo>
                <a:lnTo>
                  <a:pt x="1109940" y="38417"/>
                </a:lnTo>
                <a:lnTo>
                  <a:pt x="1071731" y="17677"/>
                </a:lnTo>
                <a:lnTo>
                  <a:pt x="1029507" y="4570"/>
                </a:lnTo>
                <a:lnTo>
                  <a:pt x="984173" y="0"/>
                </a:lnTo>
                <a:close/>
              </a:path>
            </a:pathLst>
          </a:custGeom>
          <a:solidFill>
            <a:srgbClr val="CF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3115" y="4365097"/>
            <a:ext cx="1680210" cy="624840"/>
          </a:xfrm>
          <a:custGeom>
            <a:avLst/>
            <a:gdLst/>
            <a:ahLst/>
            <a:cxnLst/>
            <a:rect l="l" t="t" r="r" b="b"/>
            <a:pathLst>
              <a:path w="1680210" h="624839">
                <a:moveTo>
                  <a:pt x="1391881" y="0"/>
                </a:moveTo>
                <a:lnTo>
                  <a:pt x="287997" y="0"/>
                </a:lnTo>
                <a:lnTo>
                  <a:pt x="241283" y="3769"/>
                </a:lnTo>
                <a:lnTo>
                  <a:pt x="196969" y="14682"/>
                </a:lnTo>
                <a:lnTo>
                  <a:pt x="155647" y="32146"/>
                </a:lnTo>
                <a:lnTo>
                  <a:pt x="117910" y="55567"/>
                </a:lnTo>
                <a:lnTo>
                  <a:pt x="84353" y="84353"/>
                </a:lnTo>
                <a:lnTo>
                  <a:pt x="55567" y="117910"/>
                </a:lnTo>
                <a:lnTo>
                  <a:pt x="32146" y="155647"/>
                </a:lnTo>
                <a:lnTo>
                  <a:pt x="14682" y="196969"/>
                </a:lnTo>
                <a:lnTo>
                  <a:pt x="3769" y="241283"/>
                </a:lnTo>
                <a:lnTo>
                  <a:pt x="0" y="287997"/>
                </a:lnTo>
                <a:lnTo>
                  <a:pt x="0" y="336816"/>
                </a:lnTo>
                <a:lnTo>
                  <a:pt x="3769" y="383534"/>
                </a:lnTo>
                <a:lnTo>
                  <a:pt x="14682" y="427851"/>
                </a:lnTo>
                <a:lnTo>
                  <a:pt x="32146" y="469175"/>
                </a:lnTo>
                <a:lnTo>
                  <a:pt x="55567" y="506913"/>
                </a:lnTo>
                <a:lnTo>
                  <a:pt x="84353" y="540472"/>
                </a:lnTo>
                <a:lnTo>
                  <a:pt x="117910" y="569259"/>
                </a:lnTo>
                <a:lnTo>
                  <a:pt x="155647" y="592680"/>
                </a:lnTo>
                <a:lnTo>
                  <a:pt x="196969" y="610144"/>
                </a:lnTo>
                <a:lnTo>
                  <a:pt x="241283" y="621057"/>
                </a:lnTo>
                <a:lnTo>
                  <a:pt x="287997" y="624827"/>
                </a:lnTo>
                <a:lnTo>
                  <a:pt x="1391881" y="624827"/>
                </a:lnTo>
                <a:lnTo>
                  <a:pt x="1438596" y="621057"/>
                </a:lnTo>
                <a:lnTo>
                  <a:pt x="1482910" y="610144"/>
                </a:lnTo>
                <a:lnTo>
                  <a:pt x="1524232" y="592680"/>
                </a:lnTo>
                <a:lnTo>
                  <a:pt x="1561968" y="569259"/>
                </a:lnTo>
                <a:lnTo>
                  <a:pt x="1595526" y="540472"/>
                </a:lnTo>
                <a:lnTo>
                  <a:pt x="1624312" y="506913"/>
                </a:lnTo>
                <a:lnTo>
                  <a:pt x="1647733" y="469175"/>
                </a:lnTo>
                <a:lnTo>
                  <a:pt x="1665197" y="427851"/>
                </a:lnTo>
                <a:lnTo>
                  <a:pt x="1676110" y="383534"/>
                </a:lnTo>
                <a:lnTo>
                  <a:pt x="1679879" y="336816"/>
                </a:lnTo>
                <a:lnTo>
                  <a:pt x="1679879" y="287997"/>
                </a:lnTo>
                <a:lnTo>
                  <a:pt x="1676110" y="241283"/>
                </a:lnTo>
                <a:lnTo>
                  <a:pt x="1665197" y="196969"/>
                </a:lnTo>
                <a:lnTo>
                  <a:pt x="1647733" y="155647"/>
                </a:lnTo>
                <a:lnTo>
                  <a:pt x="1624312" y="117910"/>
                </a:lnTo>
                <a:lnTo>
                  <a:pt x="1595526" y="84353"/>
                </a:lnTo>
                <a:lnTo>
                  <a:pt x="1561968" y="55567"/>
                </a:lnTo>
                <a:lnTo>
                  <a:pt x="1524232" y="32146"/>
                </a:lnTo>
                <a:lnTo>
                  <a:pt x="1482910" y="14682"/>
                </a:lnTo>
                <a:lnTo>
                  <a:pt x="1438596" y="3769"/>
                </a:lnTo>
                <a:lnTo>
                  <a:pt x="1391881" y="0"/>
                </a:lnTo>
                <a:close/>
              </a:path>
            </a:pathLst>
          </a:custGeom>
          <a:solidFill>
            <a:srgbClr val="CF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1178" y="4021853"/>
            <a:ext cx="98806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45" dirty="0">
                <a:solidFill>
                  <a:srgbClr val="CF2C79"/>
                </a:solidFill>
                <a:latin typeface="Calibri"/>
                <a:cs typeface="Calibri"/>
              </a:rPr>
              <a:t>ASSISTE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 personne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protégée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ahoma"/>
              <a:cs typeface="Tahoma"/>
            </a:endParaRPr>
          </a:p>
          <a:p>
            <a:pPr marL="42545" marR="57785" indent="-635" algn="ctr">
              <a:lnSpc>
                <a:spcPct val="104099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Informe,</a:t>
            </a:r>
            <a:r>
              <a:rPr sz="8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conseille</a:t>
            </a:r>
            <a:r>
              <a:rPr sz="800" b="1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aide</a:t>
            </a:r>
            <a:r>
              <a:rPr sz="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prise</a:t>
            </a:r>
            <a:r>
              <a:rPr sz="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3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décision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4612" y="4021853"/>
            <a:ext cx="1454150" cy="90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0330" algn="ctr">
              <a:lnSpc>
                <a:spcPct val="100000"/>
              </a:lnSpc>
              <a:spcBef>
                <a:spcPts val="100"/>
              </a:spcBef>
            </a:pPr>
            <a:r>
              <a:rPr sz="800" b="1" spc="40" dirty="0">
                <a:solidFill>
                  <a:srgbClr val="CF2C79"/>
                </a:solidFill>
                <a:latin typeface="Calibri"/>
                <a:cs typeface="Calibri"/>
              </a:rPr>
              <a:t>REPRÉSENTE</a:t>
            </a:r>
            <a:endParaRPr sz="800">
              <a:latin typeface="Calibri"/>
              <a:cs typeface="Calibri"/>
            </a:endParaRPr>
          </a:p>
          <a:p>
            <a:pPr marR="100330" algn="ctr">
              <a:lnSpc>
                <a:spcPct val="100000"/>
              </a:lnSpc>
              <a:spcBef>
                <a:spcPts val="35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 personne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protégée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ahoma"/>
              <a:cs typeface="Tahoma"/>
            </a:endParaRPr>
          </a:p>
          <a:p>
            <a:pPr marL="12700" marR="5080" indent="88900">
              <a:lnSpc>
                <a:spcPct val="104099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Fait</a:t>
            </a:r>
            <a:r>
              <a:rPr sz="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nom</a:t>
            </a:r>
            <a:r>
              <a:rPr sz="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personne,</a:t>
            </a:r>
            <a:r>
              <a:rPr sz="800" b="1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l’informant</a:t>
            </a:r>
            <a:r>
              <a:rPr sz="8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8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l’associant,</a:t>
            </a:r>
            <a:r>
              <a:rPr sz="8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fonction</a:t>
            </a:r>
            <a:r>
              <a:rPr sz="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60" dirty="0">
                <a:solidFill>
                  <a:srgbClr val="FFFFFF"/>
                </a:solidFill>
                <a:latin typeface="Calibri"/>
                <a:cs typeface="Calibri"/>
              </a:rPr>
              <a:t>ses</a:t>
            </a:r>
            <a:r>
              <a:rPr sz="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capacités</a:t>
            </a:r>
            <a:r>
              <a:rPr sz="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endParaRPr sz="800">
              <a:latin typeface="Calibri"/>
              <a:cs typeface="Calibri"/>
            </a:endParaRPr>
          </a:p>
          <a:p>
            <a:pPr marL="73660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sz="8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8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respect</a:t>
            </a:r>
            <a:r>
              <a:rPr sz="8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60" dirty="0">
                <a:solidFill>
                  <a:srgbClr val="FFFFFF"/>
                </a:solidFill>
                <a:latin typeface="Calibri"/>
                <a:cs typeface="Calibri"/>
              </a:rPr>
              <a:t>ses</a:t>
            </a:r>
            <a:r>
              <a:rPr sz="8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choix.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3845" y="3438212"/>
            <a:ext cx="1160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90" dirty="0">
                <a:solidFill>
                  <a:srgbClr val="FBAE33"/>
                </a:solidFill>
                <a:latin typeface="Calibri"/>
                <a:cs typeface="Calibri"/>
              </a:rPr>
              <a:t>Le</a:t>
            </a:r>
            <a:r>
              <a:rPr sz="1400" b="1" spc="3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BAE33"/>
                </a:solidFill>
                <a:latin typeface="Calibri"/>
                <a:cs typeface="Calibri"/>
              </a:rPr>
              <a:t>mandataire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57133" y="5058555"/>
            <a:ext cx="157480" cy="332105"/>
            <a:chOff x="3657133" y="5058555"/>
            <a:chExt cx="157480" cy="332105"/>
          </a:xfrm>
        </p:grpSpPr>
        <p:sp>
          <p:nvSpPr>
            <p:cNvPr id="17" name="object 17"/>
            <p:cNvSpPr/>
            <p:nvPr/>
          </p:nvSpPr>
          <p:spPr>
            <a:xfrm>
              <a:off x="3735220" y="5058555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h="287654">
                  <a:moveTo>
                    <a:pt x="0" y="0"/>
                  </a:moveTo>
                  <a:lnTo>
                    <a:pt x="0" y="287439"/>
                  </a:lnTo>
                </a:path>
              </a:pathLst>
            </a:custGeom>
            <a:ln w="2989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9561" y="5311976"/>
              <a:ext cx="112395" cy="55880"/>
            </a:xfrm>
            <a:custGeom>
              <a:avLst/>
              <a:gdLst/>
              <a:ahLst/>
              <a:cxnLst/>
              <a:rect l="l" t="t" r="r" b="b"/>
              <a:pathLst>
                <a:path w="112395" h="55879">
                  <a:moveTo>
                    <a:pt x="112306" y="6134"/>
                  </a:moveTo>
                  <a:lnTo>
                    <a:pt x="55664" y="55664"/>
                  </a:lnTo>
                  <a:lnTo>
                    <a:pt x="0" y="0"/>
                  </a:lnTo>
                </a:path>
              </a:pathLst>
            </a:custGeom>
            <a:ln w="44856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498847" y="5404617"/>
            <a:ext cx="488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TUTELLE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76055" y="5277756"/>
            <a:ext cx="6369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6985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CURATELLE </a:t>
            </a:r>
            <a:r>
              <a:rPr sz="900" spc="-20" dirty="0">
                <a:solidFill>
                  <a:srgbClr val="231F20"/>
                </a:solidFill>
                <a:latin typeface="Tahoma"/>
                <a:cs typeface="Tahoma"/>
              </a:rPr>
              <a:t>RENFORCÉE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4423" y="5277756"/>
            <a:ext cx="6229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1285" marR="5080" indent="-10922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231F20"/>
                </a:solidFill>
                <a:latin typeface="Tahoma"/>
                <a:cs typeface="Tahoma"/>
              </a:rPr>
              <a:t>CURATELLE SIMPLE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63142" y="4864251"/>
            <a:ext cx="731520" cy="285750"/>
            <a:chOff x="1463142" y="4864251"/>
            <a:chExt cx="731520" cy="285750"/>
          </a:xfrm>
        </p:grpSpPr>
        <p:sp>
          <p:nvSpPr>
            <p:cNvPr id="23" name="object 23"/>
            <p:cNvSpPr/>
            <p:nvPr/>
          </p:nvSpPr>
          <p:spPr>
            <a:xfrm>
              <a:off x="1500868" y="4879199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4" h="227964">
                  <a:moveTo>
                    <a:pt x="227914" y="0"/>
                  </a:moveTo>
                  <a:lnTo>
                    <a:pt x="0" y="227914"/>
                  </a:lnTo>
                </a:path>
              </a:pathLst>
            </a:custGeom>
            <a:ln w="2989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85571" y="5043705"/>
              <a:ext cx="75565" cy="83820"/>
            </a:xfrm>
            <a:custGeom>
              <a:avLst/>
              <a:gdLst/>
              <a:ahLst/>
              <a:cxnLst/>
              <a:rect l="l" t="t" r="r" b="b"/>
              <a:pathLst>
                <a:path w="75565" h="83820">
                  <a:moveTo>
                    <a:pt x="75069" y="83743"/>
                  </a:moveTo>
                  <a:lnTo>
                    <a:pt x="0" y="78714"/>
                  </a:lnTo>
                  <a:lnTo>
                    <a:pt x="0" y="0"/>
                  </a:lnTo>
                </a:path>
              </a:pathLst>
            </a:custGeom>
            <a:ln w="44856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28804" y="4879199"/>
              <a:ext cx="227965" cy="227965"/>
            </a:xfrm>
            <a:custGeom>
              <a:avLst/>
              <a:gdLst/>
              <a:ahLst/>
              <a:cxnLst/>
              <a:rect l="l" t="t" r="r" b="b"/>
              <a:pathLst>
                <a:path w="227964" h="227964">
                  <a:moveTo>
                    <a:pt x="0" y="0"/>
                  </a:moveTo>
                  <a:lnTo>
                    <a:pt x="227914" y="227914"/>
                  </a:lnTo>
                </a:path>
              </a:pathLst>
            </a:custGeom>
            <a:ln w="2989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6946" y="5043705"/>
              <a:ext cx="75565" cy="83820"/>
            </a:xfrm>
            <a:custGeom>
              <a:avLst/>
              <a:gdLst/>
              <a:ahLst/>
              <a:cxnLst/>
              <a:rect l="l" t="t" r="r" b="b"/>
              <a:pathLst>
                <a:path w="75564" h="83820">
                  <a:moveTo>
                    <a:pt x="0" y="83743"/>
                  </a:moveTo>
                  <a:lnTo>
                    <a:pt x="75069" y="78714"/>
                  </a:lnTo>
                  <a:lnTo>
                    <a:pt x="75069" y="0"/>
                  </a:lnTo>
                </a:path>
              </a:pathLst>
            </a:custGeom>
            <a:ln w="44856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02543" y="4148714"/>
            <a:ext cx="163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468" y="2968731"/>
            <a:ext cx="1902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3</a:t>
            </a:r>
            <a:r>
              <a:rPr spc="-70" dirty="0"/>
              <a:t> </a:t>
            </a:r>
            <a:r>
              <a:rPr dirty="0"/>
              <a:t>•</a:t>
            </a:r>
            <a:r>
              <a:rPr spc="-55" dirty="0"/>
              <a:t> </a:t>
            </a:r>
            <a:r>
              <a:rPr spc="55" dirty="0"/>
              <a:t>COOPÉRONS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22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R="100330" algn="r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3</a:t>
            </a:r>
            <a:r>
              <a:rPr sz="700" b="1" spc="-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COOPÉRONS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9564" y="4063058"/>
            <a:ext cx="1318895" cy="1544955"/>
          </a:xfrm>
          <a:custGeom>
            <a:avLst/>
            <a:gdLst/>
            <a:ahLst/>
            <a:cxnLst/>
            <a:rect l="l" t="t" r="r" b="b"/>
            <a:pathLst>
              <a:path w="1318895" h="1544954">
                <a:moveTo>
                  <a:pt x="1318441" y="0"/>
                </a:moveTo>
                <a:lnTo>
                  <a:pt x="282930" y="18076"/>
                </a:lnTo>
                <a:lnTo>
                  <a:pt x="236289" y="22661"/>
                </a:lnTo>
                <a:lnTo>
                  <a:pt x="192171" y="34347"/>
                </a:lnTo>
                <a:lnTo>
                  <a:pt x="151159" y="52529"/>
                </a:lnTo>
                <a:lnTo>
                  <a:pt x="113837" y="76605"/>
                </a:lnTo>
                <a:lnTo>
                  <a:pt x="80786" y="105971"/>
                </a:lnTo>
                <a:lnTo>
                  <a:pt x="52589" y="140025"/>
                </a:lnTo>
                <a:lnTo>
                  <a:pt x="29829" y="178163"/>
                </a:lnTo>
                <a:lnTo>
                  <a:pt x="13089" y="219782"/>
                </a:lnTo>
                <a:lnTo>
                  <a:pt x="2952" y="264280"/>
                </a:lnTo>
                <a:lnTo>
                  <a:pt x="0" y="311052"/>
                </a:lnTo>
                <a:lnTo>
                  <a:pt x="16598" y="1261889"/>
                </a:lnTo>
                <a:lnTo>
                  <a:pt x="21181" y="1308529"/>
                </a:lnTo>
                <a:lnTo>
                  <a:pt x="32864" y="1352646"/>
                </a:lnTo>
                <a:lnTo>
                  <a:pt x="51046" y="1393656"/>
                </a:lnTo>
                <a:lnTo>
                  <a:pt x="75122" y="1430977"/>
                </a:lnTo>
                <a:lnTo>
                  <a:pt x="104489" y="1464027"/>
                </a:lnTo>
                <a:lnTo>
                  <a:pt x="138544" y="1492221"/>
                </a:lnTo>
                <a:lnTo>
                  <a:pt x="176683" y="1514979"/>
                </a:lnTo>
                <a:lnTo>
                  <a:pt x="218304" y="1531718"/>
                </a:lnTo>
                <a:lnTo>
                  <a:pt x="262802" y="1541854"/>
                </a:lnTo>
                <a:lnTo>
                  <a:pt x="309575" y="1544806"/>
                </a:lnTo>
                <a:lnTo>
                  <a:pt x="1318441" y="1527201"/>
                </a:lnTo>
                <a:lnTo>
                  <a:pt x="1318441" y="0"/>
                </a:lnTo>
                <a:close/>
              </a:path>
            </a:pathLst>
          </a:custGeom>
          <a:solidFill>
            <a:srgbClr val="68B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45596" y="4389734"/>
            <a:ext cx="1057910" cy="9239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travailleur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social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d’un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SAVS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mandataire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rencontrent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une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fois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par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pour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évoquer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projet d’accompagnement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999" y="1487500"/>
            <a:ext cx="4824095" cy="634365"/>
          </a:xfrm>
          <a:custGeom>
            <a:avLst/>
            <a:gdLst/>
            <a:ahLst/>
            <a:cxnLst/>
            <a:rect l="l" t="t" r="r" b="b"/>
            <a:pathLst>
              <a:path w="4824095" h="634364">
                <a:moveTo>
                  <a:pt x="4824006" y="0"/>
                </a:moveTo>
                <a:lnTo>
                  <a:pt x="0" y="0"/>
                </a:lnTo>
                <a:lnTo>
                  <a:pt x="0" y="634301"/>
                </a:lnTo>
                <a:lnTo>
                  <a:pt x="4824006" y="634301"/>
                </a:lnTo>
                <a:lnTo>
                  <a:pt x="4824006" y="0"/>
                </a:lnTo>
                <a:close/>
              </a:path>
            </a:pathLst>
          </a:custGeom>
          <a:solidFill>
            <a:srgbClr val="7A4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3999" y="1487500"/>
            <a:ext cx="4824095" cy="6343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317750">
              <a:lnSpc>
                <a:spcPct val="100000"/>
              </a:lnSpc>
              <a:spcBef>
                <a:spcPts val="1275"/>
              </a:spcBef>
            </a:pP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COOPÉRATION...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0280" y="8"/>
            <a:ext cx="185420" cy="839469"/>
          </a:xfrm>
          <a:custGeom>
            <a:avLst/>
            <a:gdLst/>
            <a:ahLst/>
            <a:cxnLst/>
            <a:rect l="l" t="t" r="r" b="b"/>
            <a:pathLst>
              <a:path w="185419" h="839469">
                <a:moveTo>
                  <a:pt x="185229" y="0"/>
                </a:moveTo>
                <a:lnTo>
                  <a:pt x="58051" y="0"/>
                </a:lnTo>
                <a:lnTo>
                  <a:pt x="0" y="830237"/>
                </a:lnTo>
                <a:lnTo>
                  <a:pt x="126542" y="839101"/>
                </a:lnTo>
                <a:lnTo>
                  <a:pt x="185229" y="0"/>
                </a:lnTo>
                <a:close/>
              </a:path>
            </a:pathLst>
          </a:custGeom>
          <a:solidFill>
            <a:srgbClr val="FBA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98300" y="279405"/>
            <a:ext cx="2998470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7A479C"/>
                </a:solidFill>
                <a:latin typeface="Trebuchet MS"/>
                <a:cs typeface="Trebuchet MS"/>
              </a:rPr>
              <a:t>COOPÉRONS</a:t>
            </a:r>
            <a:endParaRPr sz="1300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76997" y="2052002"/>
            <a:ext cx="3714750" cy="323850"/>
            <a:chOff x="1376997" y="2052002"/>
            <a:chExt cx="3714750" cy="323850"/>
          </a:xfrm>
        </p:grpSpPr>
        <p:sp>
          <p:nvSpPr>
            <p:cNvPr id="11" name="object 11"/>
            <p:cNvSpPr/>
            <p:nvPr/>
          </p:nvSpPr>
          <p:spPr>
            <a:xfrm>
              <a:off x="1376997" y="2052002"/>
              <a:ext cx="75565" cy="323850"/>
            </a:xfrm>
            <a:custGeom>
              <a:avLst/>
              <a:gdLst/>
              <a:ahLst/>
              <a:cxnLst/>
              <a:rect l="l" t="t" r="r" b="b"/>
              <a:pathLst>
                <a:path w="75565" h="323850">
                  <a:moveTo>
                    <a:pt x="74968" y="0"/>
                  </a:moveTo>
                  <a:lnTo>
                    <a:pt x="0" y="0"/>
                  </a:lnTo>
                  <a:lnTo>
                    <a:pt x="0" y="323519"/>
                  </a:lnTo>
                  <a:lnTo>
                    <a:pt x="74968" y="323519"/>
                  </a:lnTo>
                  <a:lnTo>
                    <a:pt x="74968" y="0"/>
                  </a:lnTo>
                  <a:close/>
                </a:path>
              </a:pathLst>
            </a:custGeom>
            <a:solidFill>
              <a:srgbClr val="CF2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1524" y="2052014"/>
              <a:ext cx="419100" cy="323850"/>
            </a:xfrm>
            <a:custGeom>
              <a:avLst/>
              <a:gdLst/>
              <a:ahLst/>
              <a:cxnLst/>
              <a:rect l="l" t="t" r="r" b="b"/>
              <a:pathLst>
                <a:path w="419100" h="323850">
                  <a:moveTo>
                    <a:pt x="74968" y="0"/>
                  </a:moveTo>
                  <a:lnTo>
                    <a:pt x="0" y="0"/>
                  </a:lnTo>
                  <a:lnTo>
                    <a:pt x="0" y="323507"/>
                  </a:lnTo>
                  <a:lnTo>
                    <a:pt x="74968" y="323507"/>
                  </a:lnTo>
                  <a:lnTo>
                    <a:pt x="74968" y="0"/>
                  </a:lnTo>
                  <a:close/>
                </a:path>
                <a:path w="419100" h="323850">
                  <a:moveTo>
                    <a:pt x="419087" y="32308"/>
                  </a:moveTo>
                  <a:lnTo>
                    <a:pt x="215696" y="32308"/>
                  </a:lnTo>
                  <a:lnTo>
                    <a:pt x="215696" y="107276"/>
                  </a:lnTo>
                  <a:lnTo>
                    <a:pt x="419087" y="107276"/>
                  </a:lnTo>
                  <a:lnTo>
                    <a:pt x="419087" y="32308"/>
                  </a:lnTo>
                  <a:close/>
                </a:path>
              </a:pathLst>
            </a:custGeom>
            <a:solidFill>
              <a:srgbClr val="68B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1741" y="2084323"/>
              <a:ext cx="568960" cy="75565"/>
            </a:xfrm>
            <a:custGeom>
              <a:avLst/>
              <a:gdLst/>
              <a:ahLst/>
              <a:cxnLst/>
              <a:rect l="l" t="t" r="r" b="b"/>
              <a:pathLst>
                <a:path w="568960" h="75564">
                  <a:moveTo>
                    <a:pt x="203390" y="0"/>
                  </a:moveTo>
                  <a:lnTo>
                    <a:pt x="0" y="0"/>
                  </a:lnTo>
                  <a:lnTo>
                    <a:pt x="0" y="74968"/>
                  </a:lnTo>
                  <a:lnTo>
                    <a:pt x="203390" y="74968"/>
                  </a:lnTo>
                  <a:lnTo>
                    <a:pt x="203390" y="0"/>
                  </a:lnTo>
                  <a:close/>
                </a:path>
                <a:path w="568960" h="75564">
                  <a:moveTo>
                    <a:pt x="568363" y="0"/>
                  </a:moveTo>
                  <a:lnTo>
                    <a:pt x="364985" y="0"/>
                  </a:lnTo>
                  <a:lnTo>
                    <a:pt x="364985" y="74968"/>
                  </a:lnTo>
                  <a:lnTo>
                    <a:pt x="568363" y="74968"/>
                  </a:lnTo>
                  <a:lnTo>
                    <a:pt x="568363" y="0"/>
                  </a:lnTo>
                  <a:close/>
                </a:path>
              </a:pathLst>
            </a:custGeom>
            <a:solidFill>
              <a:srgbClr val="CF2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92308" y="2084323"/>
              <a:ext cx="203835" cy="75565"/>
            </a:xfrm>
            <a:custGeom>
              <a:avLst/>
              <a:gdLst/>
              <a:ahLst/>
              <a:cxnLst/>
              <a:rect l="l" t="t" r="r" b="b"/>
              <a:pathLst>
                <a:path w="203835" h="75564">
                  <a:moveTo>
                    <a:pt x="203390" y="0"/>
                  </a:moveTo>
                  <a:lnTo>
                    <a:pt x="0" y="0"/>
                  </a:lnTo>
                  <a:lnTo>
                    <a:pt x="0" y="74968"/>
                  </a:lnTo>
                  <a:lnTo>
                    <a:pt x="203390" y="74968"/>
                  </a:lnTo>
                  <a:lnTo>
                    <a:pt x="203390" y="0"/>
                  </a:lnTo>
                  <a:close/>
                </a:path>
              </a:pathLst>
            </a:custGeom>
            <a:solidFill>
              <a:srgbClr val="68B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71801" y="2084323"/>
              <a:ext cx="203835" cy="75565"/>
            </a:xfrm>
            <a:custGeom>
              <a:avLst/>
              <a:gdLst/>
              <a:ahLst/>
              <a:cxnLst/>
              <a:rect l="l" t="t" r="r" b="b"/>
              <a:pathLst>
                <a:path w="203835" h="75564">
                  <a:moveTo>
                    <a:pt x="203390" y="0"/>
                  </a:moveTo>
                  <a:lnTo>
                    <a:pt x="0" y="0"/>
                  </a:lnTo>
                  <a:lnTo>
                    <a:pt x="0" y="74968"/>
                  </a:lnTo>
                  <a:lnTo>
                    <a:pt x="203390" y="74968"/>
                  </a:lnTo>
                  <a:lnTo>
                    <a:pt x="203390" y="0"/>
                  </a:lnTo>
                  <a:close/>
                </a:path>
              </a:pathLst>
            </a:custGeom>
            <a:solidFill>
              <a:srgbClr val="CF2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69616" y="2084323"/>
              <a:ext cx="2322195" cy="75565"/>
            </a:xfrm>
            <a:custGeom>
              <a:avLst/>
              <a:gdLst/>
              <a:ahLst/>
              <a:cxnLst/>
              <a:rect l="l" t="t" r="r" b="b"/>
              <a:pathLst>
                <a:path w="2322195" h="75564">
                  <a:moveTo>
                    <a:pt x="203390" y="0"/>
                  </a:moveTo>
                  <a:lnTo>
                    <a:pt x="0" y="0"/>
                  </a:lnTo>
                  <a:lnTo>
                    <a:pt x="0" y="74968"/>
                  </a:lnTo>
                  <a:lnTo>
                    <a:pt x="203390" y="74968"/>
                  </a:lnTo>
                  <a:lnTo>
                    <a:pt x="203390" y="0"/>
                  </a:lnTo>
                  <a:close/>
                </a:path>
                <a:path w="2322195" h="75564">
                  <a:moveTo>
                    <a:pt x="601192" y="0"/>
                  </a:moveTo>
                  <a:lnTo>
                    <a:pt x="397802" y="0"/>
                  </a:lnTo>
                  <a:lnTo>
                    <a:pt x="397802" y="74968"/>
                  </a:lnTo>
                  <a:lnTo>
                    <a:pt x="601192" y="74968"/>
                  </a:lnTo>
                  <a:lnTo>
                    <a:pt x="601192" y="0"/>
                  </a:lnTo>
                  <a:close/>
                </a:path>
                <a:path w="2322195" h="75564">
                  <a:moveTo>
                    <a:pt x="1923884" y="0"/>
                  </a:moveTo>
                  <a:lnTo>
                    <a:pt x="1720494" y="0"/>
                  </a:lnTo>
                  <a:lnTo>
                    <a:pt x="1720494" y="74968"/>
                  </a:lnTo>
                  <a:lnTo>
                    <a:pt x="1923884" y="74968"/>
                  </a:lnTo>
                  <a:lnTo>
                    <a:pt x="1923884" y="0"/>
                  </a:lnTo>
                  <a:close/>
                </a:path>
                <a:path w="2322195" h="75564">
                  <a:moveTo>
                    <a:pt x="2321687" y="0"/>
                  </a:moveTo>
                  <a:lnTo>
                    <a:pt x="2118296" y="0"/>
                  </a:lnTo>
                  <a:lnTo>
                    <a:pt x="2118296" y="74968"/>
                  </a:lnTo>
                  <a:lnTo>
                    <a:pt x="2321687" y="74968"/>
                  </a:lnTo>
                  <a:lnTo>
                    <a:pt x="2321687" y="0"/>
                  </a:lnTo>
                  <a:close/>
                </a:path>
              </a:pathLst>
            </a:custGeom>
            <a:solidFill>
              <a:srgbClr val="68B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4035" y="2448730"/>
            <a:ext cx="2462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0" dirty="0">
                <a:solidFill>
                  <a:srgbClr val="CF2C79"/>
                </a:solidFill>
                <a:latin typeface="Calibri"/>
                <a:cs typeface="Calibri"/>
              </a:rPr>
              <a:t>DÈS</a:t>
            </a:r>
            <a:r>
              <a:rPr sz="1200" b="1" spc="14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F2C79"/>
                </a:solidFill>
                <a:latin typeface="Calibri"/>
                <a:cs typeface="Calibri"/>
              </a:rPr>
              <a:t>L’OUVERTURE</a:t>
            </a:r>
            <a:r>
              <a:rPr sz="1200" b="1" spc="14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CF2C79"/>
                </a:solidFill>
                <a:latin typeface="Calibri"/>
                <a:cs typeface="Calibri"/>
              </a:rPr>
              <a:t>DE</a:t>
            </a:r>
            <a:r>
              <a:rPr sz="1200" b="1" spc="14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CF2C79"/>
                </a:solidFill>
                <a:latin typeface="Calibri"/>
                <a:cs typeface="Calibri"/>
              </a:rPr>
              <a:t>LA</a:t>
            </a:r>
            <a:r>
              <a:rPr sz="1200" b="1" spc="14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CF2C79"/>
                </a:solidFill>
                <a:latin typeface="Calibri"/>
                <a:cs typeface="Calibri"/>
              </a:rPr>
              <a:t>MESURE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1593" y="3881042"/>
            <a:ext cx="2071370" cy="1920239"/>
          </a:xfrm>
          <a:custGeom>
            <a:avLst/>
            <a:gdLst/>
            <a:ahLst/>
            <a:cxnLst/>
            <a:rect l="l" t="t" r="r" b="b"/>
            <a:pathLst>
              <a:path w="2071370" h="1920239">
                <a:moveTo>
                  <a:pt x="1755355" y="0"/>
                </a:moveTo>
                <a:lnTo>
                  <a:pt x="282930" y="25704"/>
                </a:lnTo>
                <a:lnTo>
                  <a:pt x="236289" y="30290"/>
                </a:lnTo>
                <a:lnTo>
                  <a:pt x="192171" y="41975"/>
                </a:lnTo>
                <a:lnTo>
                  <a:pt x="151159" y="60157"/>
                </a:lnTo>
                <a:lnTo>
                  <a:pt x="113837" y="84233"/>
                </a:lnTo>
                <a:lnTo>
                  <a:pt x="80786" y="113599"/>
                </a:lnTo>
                <a:lnTo>
                  <a:pt x="52589" y="147653"/>
                </a:lnTo>
                <a:lnTo>
                  <a:pt x="29829" y="185791"/>
                </a:lnTo>
                <a:lnTo>
                  <a:pt x="13089" y="227411"/>
                </a:lnTo>
                <a:lnTo>
                  <a:pt x="2952" y="271908"/>
                </a:lnTo>
                <a:lnTo>
                  <a:pt x="0" y="318681"/>
                </a:lnTo>
                <a:lnTo>
                  <a:pt x="23012" y="1636725"/>
                </a:lnTo>
                <a:lnTo>
                  <a:pt x="27594" y="1683366"/>
                </a:lnTo>
                <a:lnTo>
                  <a:pt x="39278" y="1727483"/>
                </a:lnTo>
                <a:lnTo>
                  <a:pt x="57459" y="1768493"/>
                </a:lnTo>
                <a:lnTo>
                  <a:pt x="81535" y="1805814"/>
                </a:lnTo>
                <a:lnTo>
                  <a:pt x="110902" y="1838864"/>
                </a:lnTo>
                <a:lnTo>
                  <a:pt x="144957" y="1867060"/>
                </a:lnTo>
                <a:lnTo>
                  <a:pt x="183097" y="1889820"/>
                </a:lnTo>
                <a:lnTo>
                  <a:pt x="224717" y="1906560"/>
                </a:lnTo>
                <a:lnTo>
                  <a:pt x="269215" y="1916700"/>
                </a:lnTo>
                <a:lnTo>
                  <a:pt x="315988" y="1919655"/>
                </a:lnTo>
                <a:lnTo>
                  <a:pt x="1788414" y="1893951"/>
                </a:lnTo>
                <a:lnTo>
                  <a:pt x="1835054" y="1889365"/>
                </a:lnTo>
                <a:lnTo>
                  <a:pt x="1879171" y="1877678"/>
                </a:lnTo>
                <a:lnTo>
                  <a:pt x="1920182" y="1859495"/>
                </a:lnTo>
                <a:lnTo>
                  <a:pt x="1957503" y="1835417"/>
                </a:lnTo>
                <a:lnTo>
                  <a:pt x="1990553" y="1806049"/>
                </a:lnTo>
                <a:lnTo>
                  <a:pt x="2018749" y="1771993"/>
                </a:lnTo>
                <a:lnTo>
                  <a:pt x="2041509" y="1733853"/>
                </a:lnTo>
                <a:lnTo>
                  <a:pt x="2058249" y="1692233"/>
                </a:lnTo>
                <a:lnTo>
                  <a:pt x="2068389" y="1647734"/>
                </a:lnTo>
                <a:lnTo>
                  <a:pt x="2071344" y="1600962"/>
                </a:lnTo>
                <a:lnTo>
                  <a:pt x="2048332" y="282930"/>
                </a:lnTo>
                <a:lnTo>
                  <a:pt x="2043749" y="236289"/>
                </a:lnTo>
                <a:lnTo>
                  <a:pt x="2032066" y="192172"/>
                </a:lnTo>
                <a:lnTo>
                  <a:pt x="2013884" y="151162"/>
                </a:lnTo>
                <a:lnTo>
                  <a:pt x="1989808" y="113840"/>
                </a:lnTo>
                <a:lnTo>
                  <a:pt x="1960441" y="80791"/>
                </a:lnTo>
                <a:lnTo>
                  <a:pt x="1926386" y="52595"/>
                </a:lnTo>
                <a:lnTo>
                  <a:pt x="1888247" y="29835"/>
                </a:lnTo>
                <a:lnTo>
                  <a:pt x="1846626" y="13094"/>
                </a:lnTo>
                <a:lnTo>
                  <a:pt x="1802128" y="2955"/>
                </a:lnTo>
                <a:lnTo>
                  <a:pt x="1755355" y="0"/>
                </a:lnTo>
                <a:close/>
              </a:path>
            </a:pathLst>
          </a:custGeom>
          <a:solidFill>
            <a:srgbClr val="CF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87328" y="4136014"/>
            <a:ext cx="1746885" cy="1558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2085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Lorsque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demande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protection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fait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suite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accompagnement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par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CCAS,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mandataire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connaissance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dans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dossier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qu’il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consulte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au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tribunal,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935"/>
              </a:lnSpc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mandataire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propose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l’assistante</a:t>
            </a:r>
            <a:endParaRPr sz="900">
              <a:latin typeface="Tahoma"/>
              <a:cs typeface="Tahoma"/>
            </a:endParaRPr>
          </a:p>
          <a:p>
            <a:pPr marL="12700" marR="315595" algn="just">
              <a:lnSpc>
                <a:spcPts val="1000"/>
              </a:lnSpc>
              <a:spcBef>
                <a:spcPts val="6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sociale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du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CCAS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d’organiser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ensemble la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1ère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rencontre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avec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personne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protégée.</a:t>
            </a:r>
            <a:endParaRPr sz="900">
              <a:latin typeface="Tahoma"/>
              <a:cs typeface="Tahoma"/>
            </a:endParaRPr>
          </a:p>
          <a:p>
            <a:pPr marL="12700" algn="just">
              <a:lnSpc>
                <a:spcPts val="935"/>
              </a:lnSpc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Cela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permet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créer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climat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ts val="1040"/>
              </a:lnSpc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confiance.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71523" y="3791474"/>
            <a:ext cx="342265" cy="342265"/>
            <a:chOff x="871523" y="3791474"/>
            <a:chExt cx="342265" cy="342265"/>
          </a:xfrm>
        </p:grpSpPr>
        <p:sp>
          <p:nvSpPr>
            <p:cNvPr id="21" name="object 21"/>
            <p:cNvSpPr/>
            <p:nvPr/>
          </p:nvSpPr>
          <p:spPr>
            <a:xfrm>
              <a:off x="871523" y="3791474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1005" y="0"/>
                  </a:moveTo>
                  <a:lnTo>
                    <a:pt x="125547" y="6107"/>
                  </a:lnTo>
                  <a:lnTo>
                    <a:pt x="84698" y="23345"/>
                  </a:lnTo>
                  <a:lnTo>
                    <a:pt x="50088" y="50082"/>
                  </a:lnTo>
                  <a:lnTo>
                    <a:pt x="23348" y="84689"/>
                  </a:lnTo>
                  <a:lnTo>
                    <a:pt x="6108" y="125535"/>
                  </a:lnTo>
                  <a:lnTo>
                    <a:pt x="0" y="170992"/>
                  </a:lnTo>
                  <a:lnTo>
                    <a:pt x="6108" y="216454"/>
                  </a:lnTo>
                  <a:lnTo>
                    <a:pt x="23348" y="257305"/>
                  </a:lnTo>
                  <a:lnTo>
                    <a:pt x="50088" y="291914"/>
                  </a:lnTo>
                  <a:lnTo>
                    <a:pt x="84698" y="318652"/>
                  </a:lnTo>
                  <a:lnTo>
                    <a:pt x="125547" y="335890"/>
                  </a:lnTo>
                  <a:lnTo>
                    <a:pt x="171005" y="341998"/>
                  </a:lnTo>
                  <a:lnTo>
                    <a:pt x="216463" y="335890"/>
                  </a:lnTo>
                  <a:lnTo>
                    <a:pt x="257312" y="318652"/>
                  </a:lnTo>
                  <a:lnTo>
                    <a:pt x="291922" y="291914"/>
                  </a:lnTo>
                  <a:lnTo>
                    <a:pt x="318662" y="257305"/>
                  </a:lnTo>
                  <a:lnTo>
                    <a:pt x="335902" y="216454"/>
                  </a:lnTo>
                  <a:lnTo>
                    <a:pt x="342011" y="170992"/>
                  </a:lnTo>
                  <a:lnTo>
                    <a:pt x="335902" y="125535"/>
                  </a:lnTo>
                  <a:lnTo>
                    <a:pt x="318662" y="84689"/>
                  </a:lnTo>
                  <a:lnTo>
                    <a:pt x="291922" y="50082"/>
                  </a:lnTo>
                  <a:lnTo>
                    <a:pt x="257312" y="23345"/>
                  </a:lnTo>
                  <a:lnTo>
                    <a:pt x="216463" y="6107"/>
                  </a:lnTo>
                  <a:lnTo>
                    <a:pt x="17100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4426" y="3853990"/>
              <a:ext cx="153670" cy="179070"/>
            </a:xfrm>
            <a:custGeom>
              <a:avLst/>
              <a:gdLst/>
              <a:ahLst/>
              <a:cxnLst/>
              <a:rect l="l" t="t" r="r" b="b"/>
              <a:pathLst>
                <a:path w="153669" h="179070">
                  <a:moveTo>
                    <a:pt x="0" y="114401"/>
                  </a:moveTo>
                  <a:lnTo>
                    <a:pt x="15527" y="130651"/>
                  </a:lnTo>
                  <a:lnTo>
                    <a:pt x="49688" y="152038"/>
                  </a:lnTo>
                  <a:lnTo>
                    <a:pt x="83849" y="170662"/>
                  </a:lnTo>
                  <a:lnTo>
                    <a:pt x="99377" y="178625"/>
                  </a:lnTo>
                  <a:lnTo>
                    <a:pt x="153377" y="0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699338" y="2756105"/>
            <a:ext cx="130175" cy="157480"/>
            <a:chOff x="3699338" y="2756105"/>
            <a:chExt cx="130175" cy="157480"/>
          </a:xfrm>
        </p:grpSpPr>
        <p:sp>
          <p:nvSpPr>
            <p:cNvPr id="24" name="object 24"/>
            <p:cNvSpPr/>
            <p:nvPr/>
          </p:nvSpPr>
          <p:spPr>
            <a:xfrm>
              <a:off x="3699338" y="283518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509" y="0"/>
                  </a:lnTo>
                </a:path>
              </a:pathLst>
            </a:custGeom>
            <a:ln w="29895">
              <a:solidFill>
                <a:srgbClr val="68BD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50828" y="2778534"/>
              <a:ext cx="55880" cy="112395"/>
            </a:xfrm>
            <a:custGeom>
              <a:avLst/>
              <a:gdLst/>
              <a:ahLst/>
              <a:cxnLst/>
              <a:rect l="l" t="t" r="r" b="b"/>
              <a:pathLst>
                <a:path w="55879" h="112394">
                  <a:moveTo>
                    <a:pt x="6134" y="0"/>
                  </a:moveTo>
                  <a:lnTo>
                    <a:pt x="55664" y="56642"/>
                  </a:lnTo>
                  <a:lnTo>
                    <a:pt x="0" y="112306"/>
                  </a:lnTo>
                </a:path>
              </a:pathLst>
            </a:custGeom>
            <a:ln w="44856">
              <a:solidFill>
                <a:srgbClr val="68BD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874494" y="3956860"/>
            <a:ext cx="342265" cy="342265"/>
            <a:chOff x="3874494" y="3956860"/>
            <a:chExt cx="342265" cy="342265"/>
          </a:xfrm>
        </p:grpSpPr>
        <p:sp>
          <p:nvSpPr>
            <p:cNvPr id="27" name="object 27"/>
            <p:cNvSpPr/>
            <p:nvPr/>
          </p:nvSpPr>
          <p:spPr>
            <a:xfrm>
              <a:off x="3874494" y="3956860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4">
                  <a:moveTo>
                    <a:pt x="171005" y="0"/>
                  </a:moveTo>
                  <a:lnTo>
                    <a:pt x="125547" y="6107"/>
                  </a:lnTo>
                  <a:lnTo>
                    <a:pt x="84698" y="23345"/>
                  </a:lnTo>
                  <a:lnTo>
                    <a:pt x="50088" y="50082"/>
                  </a:lnTo>
                  <a:lnTo>
                    <a:pt x="23348" y="84689"/>
                  </a:lnTo>
                  <a:lnTo>
                    <a:pt x="6108" y="125535"/>
                  </a:lnTo>
                  <a:lnTo>
                    <a:pt x="0" y="170992"/>
                  </a:lnTo>
                  <a:lnTo>
                    <a:pt x="6108" y="216454"/>
                  </a:lnTo>
                  <a:lnTo>
                    <a:pt x="23348" y="257305"/>
                  </a:lnTo>
                  <a:lnTo>
                    <a:pt x="50088" y="291914"/>
                  </a:lnTo>
                  <a:lnTo>
                    <a:pt x="84698" y="318652"/>
                  </a:lnTo>
                  <a:lnTo>
                    <a:pt x="125547" y="335890"/>
                  </a:lnTo>
                  <a:lnTo>
                    <a:pt x="171005" y="341998"/>
                  </a:lnTo>
                  <a:lnTo>
                    <a:pt x="216463" y="335890"/>
                  </a:lnTo>
                  <a:lnTo>
                    <a:pt x="257312" y="318652"/>
                  </a:lnTo>
                  <a:lnTo>
                    <a:pt x="291922" y="291914"/>
                  </a:lnTo>
                  <a:lnTo>
                    <a:pt x="318662" y="257305"/>
                  </a:lnTo>
                  <a:lnTo>
                    <a:pt x="335902" y="216454"/>
                  </a:lnTo>
                  <a:lnTo>
                    <a:pt x="342010" y="170992"/>
                  </a:lnTo>
                  <a:lnTo>
                    <a:pt x="335902" y="125535"/>
                  </a:lnTo>
                  <a:lnTo>
                    <a:pt x="318662" y="84689"/>
                  </a:lnTo>
                  <a:lnTo>
                    <a:pt x="291922" y="50082"/>
                  </a:lnTo>
                  <a:lnTo>
                    <a:pt x="257312" y="23345"/>
                  </a:lnTo>
                  <a:lnTo>
                    <a:pt x="216463" y="6107"/>
                  </a:lnTo>
                  <a:lnTo>
                    <a:pt x="17100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7398" y="4019376"/>
              <a:ext cx="153670" cy="179070"/>
            </a:xfrm>
            <a:custGeom>
              <a:avLst/>
              <a:gdLst/>
              <a:ahLst/>
              <a:cxnLst/>
              <a:rect l="l" t="t" r="r" b="b"/>
              <a:pathLst>
                <a:path w="153670" h="179070">
                  <a:moveTo>
                    <a:pt x="0" y="114401"/>
                  </a:moveTo>
                  <a:lnTo>
                    <a:pt x="15527" y="130651"/>
                  </a:lnTo>
                  <a:lnTo>
                    <a:pt x="49688" y="152038"/>
                  </a:lnTo>
                  <a:lnTo>
                    <a:pt x="83849" y="170662"/>
                  </a:lnTo>
                  <a:lnTo>
                    <a:pt x="99377" y="178625"/>
                  </a:lnTo>
                  <a:lnTo>
                    <a:pt x="153377" y="0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75299" y="2448730"/>
            <a:ext cx="123190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68BD49"/>
                </a:solidFill>
                <a:latin typeface="Calibri"/>
                <a:cs typeface="Calibri"/>
              </a:rPr>
              <a:t>PENDANT..</a:t>
            </a:r>
            <a:endParaRPr sz="1200">
              <a:latin typeface="Calibri"/>
              <a:cs typeface="Calibri"/>
            </a:endParaRPr>
          </a:p>
          <a:p>
            <a:pPr marL="12700" marR="134620">
              <a:lnSpc>
                <a:spcPts val="1000"/>
              </a:lnSpc>
              <a:spcBef>
                <a:spcPts val="955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10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que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vous</a:t>
            </a:r>
            <a:r>
              <a:rPr sz="10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accompagnez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bénéficie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d’une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mesure</a:t>
            </a:r>
            <a:r>
              <a:rPr sz="10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protection.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23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99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3</a:t>
            </a:r>
            <a:r>
              <a:rPr sz="700" b="1" spc="-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COOPÉRONS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43847"/>
            <a:ext cx="1410335" cy="1546860"/>
          </a:xfrm>
          <a:custGeom>
            <a:avLst/>
            <a:gdLst/>
            <a:ahLst/>
            <a:cxnLst/>
            <a:rect l="l" t="t" r="r" b="b"/>
            <a:pathLst>
              <a:path w="1410335" h="1546860">
                <a:moveTo>
                  <a:pt x="1100495" y="0"/>
                </a:moveTo>
                <a:lnTo>
                  <a:pt x="0" y="19210"/>
                </a:lnTo>
                <a:lnTo>
                  <a:pt x="0" y="1546412"/>
                </a:lnTo>
                <a:lnTo>
                  <a:pt x="1127140" y="1526743"/>
                </a:lnTo>
                <a:lnTo>
                  <a:pt x="1173784" y="1522157"/>
                </a:lnTo>
                <a:lnTo>
                  <a:pt x="1217904" y="1510471"/>
                </a:lnTo>
                <a:lnTo>
                  <a:pt x="1258916" y="1492287"/>
                </a:lnTo>
                <a:lnTo>
                  <a:pt x="1296239" y="1468210"/>
                </a:lnTo>
                <a:lnTo>
                  <a:pt x="1329289" y="1438841"/>
                </a:lnTo>
                <a:lnTo>
                  <a:pt x="1357484" y="1404786"/>
                </a:lnTo>
                <a:lnTo>
                  <a:pt x="1380243" y="1366646"/>
                </a:lnTo>
                <a:lnTo>
                  <a:pt x="1396982" y="1325025"/>
                </a:lnTo>
                <a:lnTo>
                  <a:pt x="1407118" y="1280526"/>
                </a:lnTo>
                <a:lnTo>
                  <a:pt x="1410070" y="1233754"/>
                </a:lnTo>
                <a:lnTo>
                  <a:pt x="1393471" y="282930"/>
                </a:lnTo>
                <a:lnTo>
                  <a:pt x="1388889" y="236289"/>
                </a:lnTo>
                <a:lnTo>
                  <a:pt x="1377206" y="192172"/>
                </a:lnTo>
                <a:lnTo>
                  <a:pt x="1359024" y="151162"/>
                </a:lnTo>
                <a:lnTo>
                  <a:pt x="1334948" y="113840"/>
                </a:lnTo>
                <a:lnTo>
                  <a:pt x="1305581" y="80791"/>
                </a:lnTo>
                <a:lnTo>
                  <a:pt x="1271526" y="52595"/>
                </a:lnTo>
                <a:lnTo>
                  <a:pt x="1233387" y="29835"/>
                </a:lnTo>
                <a:lnTo>
                  <a:pt x="1191766" y="13094"/>
                </a:lnTo>
                <a:lnTo>
                  <a:pt x="1147268" y="2955"/>
                </a:lnTo>
                <a:lnTo>
                  <a:pt x="1100495" y="0"/>
                </a:lnTo>
                <a:close/>
              </a:path>
            </a:pathLst>
          </a:custGeom>
          <a:solidFill>
            <a:srgbClr val="68B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698" y="4389734"/>
            <a:ext cx="1134110" cy="9239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11454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s’assurer</a:t>
            </a:r>
            <a:r>
              <a:rPr sz="900" spc="5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d’une</a:t>
            </a:r>
            <a:r>
              <a:rPr sz="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bonne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complémentarité.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ts val="1000"/>
              </a:lnSpc>
              <a:spcBef>
                <a:spcPts val="994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CMP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invite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mandataire</a:t>
            </a:r>
            <a:r>
              <a:rPr sz="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lors</a:t>
            </a:r>
            <a:r>
              <a:rPr sz="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des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réunions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synthèse.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487500"/>
            <a:ext cx="4824095" cy="634365"/>
          </a:xfrm>
          <a:custGeom>
            <a:avLst/>
            <a:gdLst/>
            <a:ahLst/>
            <a:cxnLst/>
            <a:rect l="l" t="t" r="r" b="b"/>
            <a:pathLst>
              <a:path w="4824095" h="634364">
                <a:moveTo>
                  <a:pt x="4823993" y="0"/>
                </a:moveTo>
                <a:lnTo>
                  <a:pt x="0" y="0"/>
                </a:lnTo>
                <a:lnTo>
                  <a:pt x="0" y="634301"/>
                </a:lnTo>
                <a:lnTo>
                  <a:pt x="4823993" y="634301"/>
                </a:lnTo>
                <a:lnTo>
                  <a:pt x="4823993" y="0"/>
                </a:lnTo>
                <a:close/>
              </a:path>
            </a:pathLst>
          </a:custGeom>
          <a:solidFill>
            <a:srgbClr val="7A4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1487500"/>
            <a:ext cx="4824095" cy="6343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534670">
              <a:lnSpc>
                <a:spcPct val="100000"/>
              </a:lnSpc>
              <a:spcBef>
                <a:spcPts val="127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...À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CONSTRUIRE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65" dirty="0">
                <a:solidFill>
                  <a:srgbClr val="FFFFFF"/>
                </a:solidFill>
                <a:latin typeface="Calibri"/>
                <a:cs typeface="Calibri"/>
              </a:rPr>
              <a:t>TEMPS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2912" y="2052002"/>
            <a:ext cx="3837940" cy="323850"/>
            <a:chOff x="192912" y="2052002"/>
            <a:chExt cx="3837940" cy="323850"/>
          </a:xfrm>
        </p:grpSpPr>
        <p:sp>
          <p:nvSpPr>
            <p:cNvPr id="9" name="object 9"/>
            <p:cNvSpPr/>
            <p:nvPr/>
          </p:nvSpPr>
          <p:spPr>
            <a:xfrm>
              <a:off x="1704009" y="2052002"/>
              <a:ext cx="75565" cy="323850"/>
            </a:xfrm>
            <a:custGeom>
              <a:avLst/>
              <a:gdLst/>
              <a:ahLst/>
              <a:cxnLst/>
              <a:rect l="l" t="t" r="r" b="b"/>
              <a:pathLst>
                <a:path w="75564" h="323850">
                  <a:moveTo>
                    <a:pt x="74968" y="0"/>
                  </a:moveTo>
                  <a:lnTo>
                    <a:pt x="0" y="0"/>
                  </a:lnTo>
                  <a:lnTo>
                    <a:pt x="0" y="323519"/>
                  </a:lnTo>
                  <a:lnTo>
                    <a:pt x="74968" y="323519"/>
                  </a:lnTo>
                  <a:lnTo>
                    <a:pt x="74968" y="0"/>
                  </a:lnTo>
                  <a:close/>
                </a:path>
              </a:pathLst>
            </a:custGeom>
            <a:solidFill>
              <a:srgbClr val="68B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5503" y="2052002"/>
              <a:ext cx="75565" cy="323850"/>
            </a:xfrm>
            <a:custGeom>
              <a:avLst/>
              <a:gdLst/>
              <a:ahLst/>
              <a:cxnLst/>
              <a:rect l="l" t="t" r="r" b="b"/>
              <a:pathLst>
                <a:path w="75564" h="323850">
                  <a:moveTo>
                    <a:pt x="74968" y="0"/>
                  </a:moveTo>
                  <a:lnTo>
                    <a:pt x="0" y="0"/>
                  </a:lnTo>
                  <a:lnTo>
                    <a:pt x="0" y="323519"/>
                  </a:lnTo>
                  <a:lnTo>
                    <a:pt x="74968" y="323519"/>
                  </a:lnTo>
                  <a:lnTo>
                    <a:pt x="74968" y="0"/>
                  </a:lnTo>
                  <a:close/>
                </a:path>
              </a:pathLst>
            </a:custGeom>
            <a:solidFill>
              <a:srgbClr val="EDB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913" y="2084323"/>
              <a:ext cx="2355850" cy="75565"/>
            </a:xfrm>
            <a:custGeom>
              <a:avLst/>
              <a:gdLst/>
              <a:ahLst/>
              <a:cxnLst/>
              <a:rect l="l" t="t" r="r" b="b"/>
              <a:pathLst>
                <a:path w="2355850" h="75564">
                  <a:moveTo>
                    <a:pt x="203390" y="0"/>
                  </a:moveTo>
                  <a:lnTo>
                    <a:pt x="0" y="0"/>
                  </a:lnTo>
                  <a:lnTo>
                    <a:pt x="0" y="74968"/>
                  </a:lnTo>
                  <a:lnTo>
                    <a:pt x="203390" y="74968"/>
                  </a:lnTo>
                  <a:lnTo>
                    <a:pt x="203390" y="0"/>
                  </a:lnTo>
                  <a:close/>
                </a:path>
                <a:path w="2355850" h="75564">
                  <a:moveTo>
                    <a:pt x="568477" y="0"/>
                  </a:moveTo>
                  <a:lnTo>
                    <a:pt x="365086" y="0"/>
                  </a:lnTo>
                  <a:lnTo>
                    <a:pt x="365086" y="74968"/>
                  </a:lnTo>
                  <a:lnTo>
                    <a:pt x="568477" y="74968"/>
                  </a:lnTo>
                  <a:lnTo>
                    <a:pt x="568477" y="0"/>
                  </a:lnTo>
                  <a:close/>
                </a:path>
                <a:path w="2355850" h="75564">
                  <a:moveTo>
                    <a:pt x="966292" y="0"/>
                  </a:moveTo>
                  <a:lnTo>
                    <a:pt x="762901" y="0"/>
                  </a:lnTo>
                  <a:lnTo>
                    <a:pt x="762901" y="74968"/>
                  </a:lnTo>
                  <a:lnTo>
                    <a:pt x="966292" y="74968"/>
                  </a:lnTo>
                  <a:lnTo>
                    <a:pt x="966292" y="0"/>
                  </a:lnTo>
                  <a:close/>
                </a:path>
                <a:path w="2355850" h="75564">
                  <a:moveTo>
                    <a:pt x="1990483" y="0"/>
                  </a:moveTo>
                  <a:lnTo>
                    <a:pt x="1787093" y="0"/>
                  </a:lnTo>
                  <a:lnTo>
                    <a:pt x="1787093" y="74968"/>
                  </a:lnTo>
                  <a:lnTo>
                    <a:pt x="1990483" y="74968"/>
                  </a:lnTo>
                  <a:lnTo>
                    <a:pt x="1990483" y="0"/>
                  </a:lnTo>
                  <a:close/>
                </a:path>
                <a:path w="2355850" h="75564">
                  <a:moveTo>
                    <a:pt x="2355570" y="0"/>
                  </a:moveTo>
                  <a:lnTo>
                    <a:pt x="2152180" y="0"/>
                  </a:lnTo>
                  <a:lnTo>
                    <a:pt x="2152180" y="74968"/>
                  </a:lnTo>
                  <a:lnTo>
                    <a:pt x="2355570" y="74968"/>
                  </a:lnTo>
                  <a:lnTo>
                    <a:pt x="2355570" y="0"/>
                  </a:lnTo>
                  <a:close/>
                </a:path>
              </a:pathLst>
            </a:custGeom>
            <a:solidFill>
              <a:srgbClr val="68B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2895" y="2084323"/>
              <a:ext cx="203835" cy="75565"/>
            </a:xfrm>
            <a:custGeom>
              <a:avLst/>
              <a:gdLst/>
              <a:ahLst/>
              <a:cxnLst/>
              <a:rect l="l" t="t" r="r" b="b"/>
              <a:pathLst>
                <a:path w="203835" h="75564">
                  <a:moveTo>
                    <a:pt x="203390" y="0"/>
                  </a:moveTo>
                  <a:lnTo>
                    <a:pt x="0" y="0"/>
                  </a:lnTo>
                  <a:lnTo>
                    <a:pt x="0" y="74968"/>
                  </a:lnTo>
                  <a:lnTo>
                    <a:pt x="203390" y="74968"/>
                  </a:lnTo>
                  <a:lnTo>
                    <a:pt x="203390" y="0"/>
                  </a:lnTo>
                  <a:close/>
                </a:path>
              </a:pathLst>
            </a:custGeom>
            <a:solidFill>
              <a:srgbClr val="EDB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3616" y="2084323"/>
              <a:ext cx="203835" cy="75565"/>
            </a:xfrm>
            <a:custGeom>
              <a:avLst/>
              <a:gdLst/>
              <a:ahLst/>
              <a:cxnLst/>
              <a:rect l="l" t="t" r="r" b="b"/>
              <a:pathLst>
                <a:path w="203834" h="75564">
                  <a:moveTo>
                    <a:pt x="203390" y="0"/>
                  </a:moveTo>
                  <a:lnTo>
                    <a:pt x="0" y="0"/>
                  </a:lnTo>
                  <a:lnTo>
                    <a:pt x="0" y="74968"/>
                  </a:lnTo>
                  <a:lnTo>
                    <a:pt x="203390" y="74968"/>
                  </a:lnTo>
                  <a:lnTo>
                    <a:pt x="203390" y="0"/>
                  </a:lnTo>
                  <a:close/>
                </a:path>
              </a:pathLst>
            </a:custGeom>
            <a:solidFill>
              <a:srgbClr val="68B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0697" y="2084323"/>
              <a:ext cx="576580" cy="75565"/>
            </a:xfrm>
            <a:custGeom>
              <a:avLst/>
              <a:gdLst/>
              <a:ahLst/>
              <a:cxnLst/>
              <a:rect l="l" t="t" r="r" b="b"/>
              <a:pathLst>
                <a:path w="576579" h="75564">
                  <a:moveTo>
                    <a:pt x="203390" y="0"/>
                  </a:moveTo>
                  <a:lnTo>
                    <a:pt x="0" y="0"/>
                  </a:lnTo>
                  <a:lnTo>
                    <a:pt x="0" y="74968"/>
                  </a:lnTo>
                  <a:lnTo>
                    <a:pt x="203390" y="74968"/>
                  </a:lnTo>
                  <a:lnTo>
                    <a:pt x="203390" y="0"/>
                  </a:lnTo>
                  <a:close/>
                </a:path>
                <a:path w="576579" h="75564">
                  <a:moveTo>
                    <a:pt x="576313" y="0"/>
                  </a:moveTo>
                  <a:lnTo>
                    <a:pt x="372922" y="0"/>
                  </a:lnTo>
                  <a:lnTo>
                    <a:pt x="372922" y="74968"/>
                  </a:lnTo>
                  <a:lnTo>
                    <a:pt x="576313" y="74968"/>
                  </a:lnTo>
                  <a:lnTo>
                    <a:pt x="576313" y="0"/>
                  </a:lnTo>
                  <a:close/>
                </a:path>
              </a:pathLst>
            </a:custGeom>
            <a:solidFill>
              <a:srgbClr val="EDB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28300" y="2448730"/>
            <a:ext cx="22402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BD4C"/>
                </a:solidFill>
                <a:latin typeface="Calibri"/>
                <a:cs typeface="Calibri"/>
              </a:rPr>
              <a:t>JUSQU’À</a:t>
            </a:r>
            <a:r>
              <a:rPr sz="1200" b="1" spc="100" dirty="0">
                <a:solidFill>
                  <a:srgbClr val="EDBD4C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EDBD4C"/>
                </a:solidFill>
                <a:latin typeface="Calibri"/>
                <a:cs typeface="Calibri"/>
              </a:rPr>
              <a:t>LA</a:t>
            </a:r>
            <a:r>
              <a:rPr sz="1200" b="1" spc="105" dirty="0">
                <a:solidFill>
                  <a:srgbClr val="EDBD4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DBD4C"/>
                </a:solidFill>
                <a:latin typeface="Calibri"/>
                <a:cs typeface="Calibri"/>
              </a:rPr>
              <a:t>FIN</a:t>
            </a:r>
            <a:r>
              <a:rPr sz="1200" b="1" spc="105" dirty="0">
                <a:solidFill>
                  <a:srgbClr val="EDBD4C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EDBD4C"/>
                </a:solidFill>
                <a:latin typeface="Calibri"/>
                <a:cs typeface="Calibri"/>
              </a:rPr>
              <a:t>DE</a:t>
            </a:r>
            <a:r>
              <a:rPr sz="1200" b="1" spc="105" dirty="0">
                <a:solidFill>
                  <a:srgbClr val="EDBD4C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EDBD4C"/>
                </a:solidFill>
                <a:latin typeface="Calibri"/>
                <a:cs typeface="Calibri"/>
              </a:rPr>
              <a:t>LA</a:t>
            </a:r>
            <a:r>
              <a:rPr sz="1200" b="1" spc="105" dirty="0">
                <a:solidFill>
                  <a:srgbClr val="EDBD4C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EDBD4C"/>
                </a:solidFill>
                <a:latin typeface="Calibri"/>
                <a:cs typeface="Calibri"/>
              </a:rPr>
              <a:t>MESURE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579" y="2448730"/>
            <a:ext cx="1266190" cy="121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68BD49"/>
                </a:solidFill>
                <a:latin typeface="Calibri"/>
                <a:cs typeface="Calibri"/>
              </a:rPr>
              <a:t>..LA</a:t>
            </a:r>
            <a:r>
              <a:rPr sz="1200" b="1" spc="30" dirty="0">
                <a:solidFill>
                  <a:srgbClr val="68BD49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68BD49"/>
                </a:solidFill>
                <a:latin typeface="Calibri"/>
                <a:cs typeface="Calibri"/>
              </a:rPr>
              <a:t>MESURE</a:t>
            </a:r>
            <a:endParaRPr sz="1200">
              <a:latin typeface="Calibri"/>
              <a:cs typeface="Calibri"/>
            </a:endParaRPr>
          </a:p>
          <a:p>
            <a:pPr marL="253365" marR="53975">
              <a:lnSpc>
                <a:spcPts val="1000"/>
              </a:lnSpc>
              <a:spcBef>
                <a:spcPts val="955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Prenons</a:t>
            </a:r>
            <a:r>
              <a:rPr sz="10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000" spc="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temps de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faire connaissance.</a:t>
            </a:r>
            <a:r>
              <a:rPr sz="10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La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fréquence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 des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échanges</a:t>
            </a:r>
            <a:r>
              <a:rPr sz="10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10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endParaRPr sz="1000">
              <a:latin typeface="Tahoma"/>
              <a:cs typeface="Tahoma"/>
            </a:endParaRPr>
          </a:p>
          <a:p>
            <a:pPr marL="253365">
              <a:lnSpc>
                <a:spcPts val="894"/>
              </a:lnSpc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rencontres</a:t>
            </a:r>
            <a:r>
              <a:rPr sz="1000" spc="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sont</a:t>
            </a:r>
            <a:r>
              <a:rPr sz="1000" spc="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endParaRPr sz="1000">
              <a:latin typeface="Tahoma"/>
              <a:cs typeface="Tahoma"/>
            </a:endParaRPr>
          </a:p>
          <a:p>
            <a:pPr marL="253365">
              <a:lnSpc>
                <a:spcPts val="1100"/>
              </a:lnSpc>
            </a:pP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imaginer.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05963" y="4298812"/>
            <a:ext cx="2057400" cy="1093470"/>
          </a:xfrm>
          <a:custGeom>
            <a:avLst/>
            <a:gdLst/>
            <a:ahLst/>
            <a:cxnLst/>
            <a:rect l="l" t="t" r="r" b="b"/>
            <a:pathLst>
              <a:path w="2057400" h="1093470">
                <a:moveTo>
                  <a:pt x="1755355" y="0"/>
                </a:moveTo>
                <a:lnTo>
                  <a:pt x="282930" y="25704"/>
                </a:lnTo>
                <a:lnTo>
                  <a:pt x="236289" y="30290"/>
                </a:lnTo>
                <a:lnTo>
                  <a:pt x="192171" y="41975"/>
                </a:lnTo>
                <a:lnTo>
                  <a:pt x="151159" y="60157"/>
                </a:lnTo>
                <a:lnTo>
                  <a:pt x="113837" y="84233"/>
                </a:lnTo>
                <a:lnTo>
                  <a:pt x="80786" y="113599"/>
                </a:lnTo>
                <a:lnTo>
                  <a:pt x="52589" y="147653"/>
                </a:lnTo>
                <a:lnTo>
                  <a:pt x="29829" y="185791"/>
                </a:lnTo>
                <a:lnTo>
                  <a:pt x="13089" y="227411"/>
                </a:lnTo>
                <a:lnTo>
                  <a:pt x="2952" y="271908"/>
                </a:lnTo>
                <a:lnTo>
                  <a:pt x="0" y="318681"/>
                </a:lnTo>
                <a:lnTo>
                  <a:pt x="8585" y="810348"/>
                </a:lnTo>
                <a:lnTo>
                  <a:pt x="13167" y="856993"/>
                </a:lnTo>
                <a:lnTo>
                  <a:pt x="24851" y="901112"/>
                </a:lnTo>
                <a:lnTo>
                  <a:pt x="43032" y="942125"/>
                </a:lnTo>
                <a:lnTo>
                  <a:pt x="67108" y="979448"/>
                </a:lnTo>
                <a:lnTo>
                  <a:pt x="96475" y="1012499"/>
                </a:lnTo>
                <a:lnTo>
                  <a:pt x="130530" y="1040696"/>
                </a:lnTo>
                <a:lnTo>
                  <a:pt x="168669" y="1063456"/>
                </a:lnTo>
                <a:lnTo>
                  <a:pt x="210290" y="1080197"/>
                </a:lnTo>
                <a:lnTo>
                  <a:pt x="254788" y="1090336"/>
                </a:lnTo>
                <a:lnTo>
                  <a:pt x="301561" y="1093292"/>
                </a:lnTo>
                <a:lnTo>
                  <a:pt x="1773986" y="1067587"/>
                </a:lnTo>
                <a:lnTo>
                  <a:pt x="1820628" y="1063001"/>
                </a:lnTo>
                <a:lnTo>
                  <a:pt x="1864745" y="1051315"/>
                </a:lnTo>
                <a:lnTo>
                  <a:pt x="1905757" y="1033131"/>
                </a:lnTo>
                <a:lnTo>
                  <a:pt x="1943080" y="1009054"/>
                </a:lnTo>
                <a:lnTo>
                  <a:pt x="1976131" y="979685"/>
                </a:lnTo>
                <a:lnTo>
                  <a:pt x="2004327" y="945630"/>
                </a:lnTo>
                <a:lnTo>
                  <a:pt x="2027087" y="907490"/>
                </a:lnTo>
                <a:lnTo>
                  <a:pt x="2043827" y="865869"/>
                </a:lnTo>
                <a:lnTo>
                  <a:pt x="2053964" y="821371"/>
                </a:lnTo>
                <a:lnTo>
                  <a:pt x="2056917" y="774598"/>
                </a:lnTo>
                <a:lnTo>
                  <a:pt x="2048332" y="282930"/>
                </a:lnTo>
                <a:lnTo>
                  <a:pt x="2043749" y="236289"/>
                </a:lnTo>
                <a:lnTo>
                  <a:pt x="2032066" y="192172"/>
                </a:lnTo>
                <a:lnTo>
                  <a:pt x="2013884" y="151162"/>
                </a:lnTo>
                <a:lnTo>
                  <a:pt x="1989808" y="113840"/>
                </a:lnTo>
                <a:lnTo>
                  <a:pt x="1960441" y="80791"/>
                </a:lnTo>
                <a:lnTo>
                  <a:pt x="1926386" y="52595"/>
                </a:lnTo>
                <a:lnTo>
                  <a:pt x="1888247" y="29835"/>
                </a:lnTo>
                <a:lnTo>
                  <a:pt x="1846626" y="13094"/>
                </a:lnTo>
                <a:lnTo>
                  <a:pt x="1802128" y="2955"/>
                </a:lnTo>
                <a:lnTo>
                  <a:pt x="1755355" y="0"/>
                </a:lnTo>
                <a:close/>
              </a:path>
            </a:pathLst>
          </a:custGeom>
          <a:solidFill>
            <a:srgbClr val="E9B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40398" y="4516594"/>
            <a:ext cx="160909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Mettez-vous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relation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avec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le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mandataire,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qui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 vous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indiquera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démarches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effectuer</a:t>
            </a:r>
            <a:r>
              <a:rPr sz="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interlocuteurs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contacter.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(notaire,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famille…)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97893" y="4191242"/>
            <a:ext cx="342265" cy="342265"/>
            <a:chOff x="2297893" y="4191242"/>
            <a:chExt cx="342265" cy="342265"/>
          </a:xfrm>
        </p:grpSpPr>
        <p:sp>
          <p:nvSpPr>
            <p:cNvPr id="20" name="object 20"/>
            <p:cNvSpPr/>
            <p:nvPr/>
          </p:nvSpPr>
          <p:spPr>
            <a:xfrm>
              <a:off x="2297893" y="4191242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4">
                  <a:moveTo>
                    <a:pt x="171005" y="0"/>
                  </a:moveTo>
                  <a:lnTo>
                    <a:pt x="125547" y="6107"/>
                  </a:lnTo>
                  <a:lnTo>
                    <a:pt x="84698" y="23345"/>
                  </a:lnTo>
                  <a:lnTo>
                    <a:pt x="50088" y="50082"/>
                  </a:lnTo>
                  <a:lnTo>
                    <a:pt x="23348" y="84689"/>
                  </a:lnTo>
                  <a:lnTo>
                    <a:pt x="6108" y="125535"/>
                  </a:lnTo>
                  <a:lnTo>
                    <a:pt x="0" y="170992"/>
                  </a:lnTo>
                  <a:lnTo>
                    <a:pt x="6108" y="216454"/>
                  </a:lnTo>
                  <a:lnTo>
                    <a:pt x="23348" y="257305"/>
                  </a:lnTo>
                  <a:lnTo>
                    <a:pt x="50088" y="291914"/>
                  </a:lnTo>
                  <a:lnTo>
                    <a:pt x="84698" y="318652"/>
                  </a:lnTo>
                  <a:lnTo>
                    <a:pt x="125547" y="335890"/>
                  </a:lnTo>
                  <a:lnTo>
                    <a:pt x="171005" y="341998"/>
                  </a:lnTo>
                  <a:lnTo>
                    <a:pt x="216463" y="335890"/>
                  </a:lnTo>
                  <a:lnTo>
                    <a:pt x="257312" y="318652"/>
                  </a:lnTo>
                  <a:lnTo>
                    <a:pt x="291922" y="291914"/>
                  </a:lnTo>
                  <a:lnTo>
                    <a:pt x="318662" y="257305"/>
                  </a:lnTo>
                  <a:lnTo>
                    <a:pt x="335902" y="216454"/>
                  </a:lnTo>
                  <a:lnTo>
                    <a:pt x="342011" y="170992"/>
                  </a:lnTo>
                  <a:lnTo>
                    <a:pt x="335902" y="125535"/>
                  </a:lnTo>
                  <a:lnTo>
                    <a:pt x="318662" y="84689"/>
                  </a:lnTo>
                  <a:lnTo>
                    <a:pt x="291922" y="50082"/>
                  </a:lnTo>
                  <a:lnTo>
                    <a:pt x="257312" y="23345"/>
                  </a:lnTo>
                  <a:lnTo>
                    <a:pt x="216463" y="6107"/>
                  </a:lnTo>
                  <a:lnTo>
                    <a:pt x="17100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90796" y="4253760"/>
              <a:ext cx="153670" cy="179070"/>
            </a:xfrm>
            <a:custGeom>
              <a:avLst/>
              <a:gdLst/>
              <a:ahLst/>
              <a:cxnLst/>
              <a:rect l="l" t="t" r="r" b="b"/>
              <a:pathLst>
                <a:path w="153669" h="179070">
                  <a:moveTo>
                    <a:pt x="0" y="114401"/>
                  </a:moveTo>
                  <a:lnTo>
                    <a:pt x="15527" y="130651"/>
                  </a:lnTo>
                  <a:lnTo>
                    <a:pt x="49688" y="152038"/>
                  </a:lnTo>
                  <a:lnTo>
                    <a:pt x="83849" y="170662"/>
                  </a:lnTo>
                  <a:lnTo>
                    <a:pt x="99377" y="178625"/>
                  </a:lnTo>
                  <a:lnTo>
                    <a:pt x="153377" y="0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09557" y="2756966"/>
            <a:ext cx="130175" cy="157480"/>
            <a:chOff x="309557" y="2756966"/>
            <a:chExt cx="130175" cy="157480"/>
          </a:xfrm>
        </p:grpSpPr>
        <p:sp>
          <p:nvSpPr>
            <p:cNvPr id="23" name="object 23"/>
            <p:cNvSpPr/>
            <p:nvPr/>
          </p:nvSpPr>
          <p:spPr>
            <a:xfrm>
              <a:off x="309557" y="283604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509" y="0"/>
                  </a:lnTo>
                </a:path>
              </a:pathLst>
            </a:custGeom>
            <a:ln w="29895">
              <a:solidFill>
                <a:srgbClr val="68BD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45" y="2779394"/>
              <a:ext cx="55880" cy="112395"/>
            </a:xfrm>
            <a:custGeom>
              <a:avLst/>
              <a:gdLst/>
              <a:ahLst/>
              <a:cxnLst/>
              <a:rect l="l" t="t" r="r" b="b"/>
              <a:pathLst>
                <a:path w="55879" h="112394">
                  <a:moveTo>
                    <a:pt x="6134" y="0"/>
                  </a:moveTo>
                  <a:lnTo>
                    <a:pt x="55664" y="56642"/>
                  </a:lnTo>
                  <a:lnTo>
                    <a:pt x="0" y="112306"/>
                  </a:lnTo>
                </a:path>
              </a:pathLst>
            </a:custGeom>
            <a:ln w="44856">
              <a:solidFill>
                <a:srgbClr val="68BD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26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R="100330" algn="r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3</a:t>
            </a:r>
            <a:r>
              <a:rPr sz="700" b="1" spc="-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COOPÉRONS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049" y="2397186"/>
            <a:ext cx="4069079" cy="1727835"/>
          </a:xfrm>
          <a:custGeom>
            <a:avLst/>
            <a:gdLst/>
            <a:ahLst/>
            <a:cxnLst/>
            <a:rect l="l" t="t" r="r" b="b"/>
            <a:pathLst>
              <a:path w="4069079" h="1727835">
                <a:moveTo>
                  <a:pt x="3978186" y="0"/>
                </a:moveTo>
                <a:lnTo>
                  <a:pt x="0" y="243319"/>
                </a:lnTo>
                <a:lnTo>
                  <a:pt x="90766" y="1727301"/>
                </a:lnTo>
                <a:lnTo>
                  <a:pt x="4068953" y="1483982"/>
                </a:lnTo>
                <a:lnTo>
                  <a:pt x="3978186" y="0"/>
                </a:lnTo>
                <a:close/>
              </a:path>
            </a:pathLst>
          </a:custGeom>
          <a:solidFill>
            <a:srgbClr val="FBA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RÉPARTITION</a:t>
            </a:r>
            <a:r>
              <a:rPr spc="25" dirty="0"/>
              <a:t> </a:t>
            </a:r>
            <a:r>
              <a:rPr spc="110" dirty="0"/>
              <a:t>DES</a:t>
            </a:r>
            <a:r>
              <a:rPr spc="30" dirty="0"/>
              <a:t> </a:t>
            </a:r>
            <a:r>
              <a:rPr spc="95" dirty="0"/>
              <a:t>RÔLES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186" y="1281587"/>
            <a:ext cx="2012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CF2C79"/>
                </a:solidFill>
              </a:rPr>
              <a:t>FAISONS</a:t>
            </a:r>
            <a:r>
              <a:rPr sz="1400" spc="35" dirty="0">
                <a:solidFill>
                  <a:srgbClr val="CF2C79"/>
                </a:solidFill>
              </a:rPr>
              <a:t> </a:t>
            </a:r>
            <a:r>
              <a:rPr sz="1400" spc="-10" dirty="0">
                <a:solidFill>
                  <a:srgbClr val="CF2C79"/>
                </a:solidFill>
              </a:rPr>
              <a:t>CONNAISSANCE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860300" y="1573408"/>
            <a:ext cx="2975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Mandataire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judiciaire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à</a:t>
            </a:r>
            <a:r>
              <a:rPr sz="1100" b="1" spc="7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la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protection</a:t>
            </a:r>
            <a:r>
              <a:rPr sz="1100" b="1" spc="7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des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majeurs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040"/>
              </a:lnSpc>
              <a:spcBef>
                <a:spcPts val="875"/>
              </a:spcBef>
            </a:pPr>
            <a:r>
              <a:rPr sz="900" spc="-60" dirty="0">
                <a:solidFill>
                  <a:srgbClr val="373638"/>
                </a:solidFill>
                <a:latin typeface="Lucida Sans Unicode"/>
                <a:cs typeface="Lucida Sans Unicode"/>
              </a:rPr>
              <a:t>Le</a:t>
            </a:r>
            <a:r>
              <a:rPr sz="900" spc="-80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métier</a:t>
            </a:r>
            <a:endParaRPr sz="900">
              <a:latin typeface="Lucida Sans Unicode"/>
              <a:cs typeface="Lucida Sans Unicode"/>
            </a:endParaRPr>
          </a:p>
          <a:p>
            <a:pPr marL="12700" marR="941069">
              <a:lnSpc>
                <a:spcPts val="1000"/>
              </a:lnSpc>
              <a:spcBef>
                <a:spcPts val="60"/>
              </a:spcBef>
            </a:pP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Un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373638"/>
                </a:solidFill>
                <a:latin typeface="Lucida Sans Unicode"/>
                <a:cs typeface="Lucida Sans Unicode"/>
              </a:rPr>
              <a:t>professionnel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au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373638"/>
                </a:solidFill>
                <a:latin typeface="Lucida Sans Unicode"/>
                <a:cs typeface="Lucida Sans Unicode"/>
              </a:rPr>
              <a:t>sein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95" dirty="0">
                <a:solidFill>
                  <a:srgbClr val="373638"/>
                </a:solidFill>
                <a:latin typeface="Lucida Sans Unicode"/>
                <a:cs typeface="Lucida Sans Unicode"/>
              </a:rPr>
              <a:t>d’un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écosystème </a:t>
            </a:r>
            <a:r>
              <a:rPr sz="900" spc="-60" dirty="0">
                <a:solidFill>
                  <a:srgbClr val="373638"/>
                </a:solidFill>
                <a:latin typeface="Lucida Sans Unicode"/>
                <a:cs typeface="Lucida Sans Unicode"/>
              </a:rPr>
              <a:t>Les</a:t>
            </a:r>
            <a:r>
              <a:rPr sz="900" spc="-40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373638"/>
                </a:solidFill>
                <a:latin typeface="Lucida Sans Unicode"/>
                <a:cs typeface="Lucida Sans Unicode"/>
              </a:rPr>
              <a:t>grands</a:t>
            </a:r>
            <a:r>
              <a:rPr sz="900" spc="-3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principes</a:t>
            </a:r>
            <a:r>
              <a:rPr sz="900" spc="-40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d’intervention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300" y="2704052"/>
            <a:ext cx="3262629" cy="19805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85"/>
              </a:spcBef>
            </a:pPr>
            <a:r>
              <a:rPr sz="1400" b="1" spc="45" dirty="0">
                <a:solidFill>
                  <a:srgbClr val="CF2C79"/>
                </a:solidFill>
                <a:latin typeface="Calibri"/>
                <a:cs typeface="Calibri"/>
              </a:rPr>
              <a:t>PARLONS</a:t>
            </a:r>
            <a:r>
              <a:rPr sz="1400" b="1" spc="2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400" b="1" spc="70" dirty="0">
                <a:solidFill>
                  <a:srgbClr val="CF2C79"/>
                </a:solidFill>
                <a:latin typeface="Calibri"/>
                <a:cs typeface="Calibri"/>
              </a:rPr>
              <a:t>DES</a:t>
            </a:r>
            <a:r>
              <a:rPr sz="1400" b="1" spc="2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400" b="1" spc="60" dirty="0">
                <a:solidFill>
                  <a:srgbClr val="CF2C79"/>
                </a:solidFill>
                <a:latin typeface="Calibri"/>
                <a:cs typeface="Calibri"/>
              </a:rPr>
              <a:t>MESURES</a:t>
            </a:r>
            <a:r>
              <a:rPr sz="1400" b="1" spc="2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CF2C79"/>
                </a:solidFill>
                <a:latin typeface="Calibri"/>
                <a:cs typeface="Calibri"/>
              </a:rPr>
              <a:t>DE</a:t>
            </a:r>
            <a:r>
              <a:rPr sz="1400" b="1" spc="2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F2C79"/>
                </a:solidFill>
                <a:latin typeface="Calibri"/>
                <a:cs typeface="Calibri"/>
              </a:rPr>
              <a:t>PROTECTION</a:t>
            </a:r>
            <a:endParaRPr sz="14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20"/>
              </a:spcBef>
            </a:pP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Différentes</a:t>
            </a:r>
            <a:r>
              <a:rPr sz="1100" b="1" spc="12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façons</a:t>
            </a:r>
            <a:r>
              <a:rPr sz="1100" b="1" spc="12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de</a:t>
            </a:r>
            <a:r>
              <a:rPr sz="1100" b="1" spc="13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protéger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040"/>
              </a:lnSpc>
              <a:spcBef>
                <a:spcPts val="875"/>
              </a:spcBef>
            </a:pP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Des</a:t>
            </a:r>
            <a:r>
              <a:rPr sz="900" spc="-40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373638"/>
                </a:solidFill>
                <a:latin typeface="Lucida Sans Unicode"/>
                <a:cs typeface="Lucida Sans Unicode"/>
              </a:rPr>
              <a:t>protections</a:t>
            </a:r>
            <a:r>
              <a:rPr sz="900" spc="-3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moins</a:t>
            </a:r>
            <a:r>
              <a:rPr sz="900" spc="-3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contraignantes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ts val="1040"/>
              </a:lnSpc>
            </a:pPr>
            <a:r>
              <a:rPr sz="900" spc="-80" dirty="0">
                <a:solidFill>
                  <a:srgbClr val="373638"/>
                </a:solidFill>
                <a:latin typeface="Lucida Sans Unicode"/>
                <a:cs typeface="Lucida Sans Unicode"/>
              </a:rPr>
              <a:t>Demander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373638"/>
                </a:solidFill>
                <a:latin typeface="Lucida Sans Unicode"/>
                <a:cs typeface="Lucida Sans Unicode"/>
              </a:rPr>
              <a:t>une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373638"/>
                </a:solidFill>
                <a:latin typeface="Lucida Sans Unicode"/>
                <a:cs typeface="Lucida Sans Unicode"/>
              </a:rPr>
              <a:t>protection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judiciaire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100" dirty="0">
                <a:solidFill>
                  <a:srgbClr val="373638"/>
                </a:solidFill>
                <a:latin typeface="Lucida Sans Unicode"/>
                <a:cs typeface="Lucida Sans Unicode"/>
              </a:rPr>
              <a:t>: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2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373638"/>
                </a:solidFill>
                <a:latin typeface="Lucida Sans Unicode"/>
                <a:cs typeface="Lucida Sans Unicode"/>
              </a:rPr>
              <a:t>questions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à se </a:t>
            </a: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poser</a:t>
            </a:r>
            <a:endParaRPr sz="900">
              <a:latin typeface="Lucida Sans Unicode"/>
              <a:cs typeface="Lucida Sans Unicode"/>
            </a:endParaRPr>
          </a:p>
          <a:p>
            <a:pPr marL="12700" marR="1038860">
              <a:lnSpc>
                <a:spcPct val="151300"/>
              </a:lnSpc>
              <a:spcBef>
                <a:spcPts val="40"/>
              </a:spcBef>
            </a:pP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Demander</a:t>
            </a:r>
            <a:r>
              <a:rPr sz="1100" b="1" spc="5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une</a:t>
            </a:r>
            <a:r>
              <a:rPr sz="1100" b="1" spc="6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mesure</a:t>
            </a:r>
            <a:r>
              <a:rPr sz="1100" b="1" spc="6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de</a:t>
            </a:r>
            <a:r>
              <a:rPr sz="1100" b="1" spc="6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protection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L’instruction</a:t>
            </a:r>
            <a:r>
              <a:rPr sz="1100" b="1" spc="6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de</a:t>
            </a:r>
            <a:r>
              <a:rPr sz="1100" b="1" spc="6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la</a:t>
            </a:r>
            <a:r>
              <a:rPr sz="1100" b="1" spc="6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demande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Le</a:t>
            </a:r>
            <a:r>
              <a:rPr sz="1100" b="1" spc="5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partage</a:t>
            </a:r>
            <a:r>
              <a:rPr sz="1100" b="1" spc="5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de</a:t>
            </a:r>
            <a:r>
              <a:rPr sz="1100" b="1" spc="5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la</a:t>
            </a:r>
            <a:r>
              <a:rPr sz="1100" b="1" spc="5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protection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Le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rôle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du</a:t>
            </a:r>
            <a:r>
              <a:rPr sz="1100" b="1" spc="7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mandataire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: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assister</a:t>
            </a:r>
            <a:r>
              <a:rPr sz="1100" b="1" spc="7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60" dirty="0">
                <a:solidFill>
                  <a:srgbClr val="373638"/>
                </a:solidFill>
                <a:latin typeface="Calibri"/>
                <a:cs typeface="Calibri"/>
              </a:rPr>
              <a:t>•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représenter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299" y="5114397"/>
            <a:ext cx="2640330" cy="210248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85"/>
              </a:spcBef>
            </a:pPr>
            <a:r>
              <a:rPr sz="1400" b="1" spc="-10" dirty="0">
                <a:solidFill>
                  <a:srgbClr val="CF2C79"/>
                </a:solidFill>
                <a:latin typeface="Calibri"/>
                <a:cs typeface="Calibri"/>
              </a:rPr>
              <a:t>COOPÉRONS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120"/>
              </a:spcBef>
            </a:pP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Une</a:t>
            </a:r>
            <a:r>
              <a:rPr sz="1100" b="1" spc="6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coopération</a:t>
            </a:r>
            <a:r>
              <a:rPr sz="1100" b="1" spc="6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à</a:t>
            </a:r>
            <a:r>
              <a:rPr sz="1100" b="1" spc="6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construire</a:t>
            </a:r>
            <a:r>
              <a:rPr sz="1100" b="1" spc="6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dans</a:t>
            </a:r>
            <a:r>
              <a:rPr sz="1100" b="1" spc="7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le</a:t>
            </a:r>
            <a:r>
              <a:rPr sz="1100" b="1" spc="6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temps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À</a:t>
            </a:r>
            <a:r>
              <a:rPr sz="1100" b="1" spc="8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chaque</a:t>
            </a:r>
            <a:r>
              <a:rPr sz="1100" b="1" spc="8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difficulté</a:t>
            </a:r>
            <a:r>
              <a:rPr sz="1100" b="1" spc="8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sa</a:t>
            </a:r>
            <a:r>
              <a:rPr sz="1100" b="1" spc="8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solution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Répartition</a:t>
            </a:r>
            <a:r>
              <a:rPr sz="1100" b="1" spc="10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373638"/>
                </a:solidFill>
                <a:latin typeface="Calibri"/>
                <a:cs typeface="Calibri"/>
              </a:rPr>
              <a:t>des</a:t>
            </a:r>
            <a:r>
              <a:rPr sz="1100" b="1" spc="110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373638"/>
                </a:solidFill>
                <a:latin typeface="Calibri"/>
                <a:cs typeface="Calibri"/>
              </a:rPr>
              <a:t>rôles</a:t>
            </a:r>
            <a:endParaRPr sz="1100">
              <a:latin typeface="Calibri"/>
              <a:cs typeface="Calibri"/>
            </a:endParaRPr>
          </a:p>
          <a:p>
            <a:pPr marL="12700" marR="1304290">
              <a:lnSpc>
                <a:spcPts val="1000"/>
              </a:lnSpc>
              <a:spcBef>
                <a:spcPts val="975"/>
              </a:spcBef>
            </a:pPr>
            <a:r>
              <a:rPr sz="900" spc="-65" dirty="0">
                <a:solidFill>
                  <a:srgbClr val="373638"/>
                </a:solidFill>
                <a:latin typeface="Lucida Sans Unicode"/>
                <a:cs typeface="Lucida Sans Unicode"/>
              </a:rPr>
              <a:t>Lecture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373638"/>
                </a:solidFill>
                <a:latin typeface="Lucida Sans Unicode"/>
                <a:cs typeface="Lucida Sans Unicode"/>
              </a:rPr>
              <a:t>des</a:t>
            </a:r>
            <a:r>
              <a:rPr sz="900" spc="-55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tableaux </a:t>
            </a:r>
            <a:r>
              <a:rPr sz="900" spc="-60" dirty="0">
                <a:solidFill>
                  <a:srgbClr val="373638"/>
                </a:solidFill>
                <a:latin typeface="Lucida Sans Unicode"/>
                <a:cs typeface="Lucida Sans Unicode"/>
              </a:rPr>
              <a:t>Patrimoine</a:t>
            </a:r>
            <a:r>
              <a:rPr sz="900" spc="-45" dirty="0">
                <a:solidFill>
                  <a:srgbClr val="373638"/>
                </a:solidFill>
                <a:latin typeface="Lucida Sans Unicode"/>
                <a:cs typeface="Lucida Sans Unicode"/>
              </a:rPr>
              <a:t> et</a:t>
            </a:r>
            <a:r>
              <a:rPr sz="900" spc="-40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budget </a:t>
            </a: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Démarches</a:t>
            </a: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373638"/>
                </a:solidFill>
                <a:latin typeface="Lucida Sans Unicode"/>
                <a:cs typeface="Lucida Sans Unicode"/>
              </a:rPr>
              <a:t>administratives </a:t>
            </a: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Logement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ts val="935"/>
              </a:lnSpc>
            </a:pPr>
            <a:r>
              <a:rPr sz="900" spc="-10" dirty="0">
                <a:solidFill>
                  <a:srgbClr val="373638"/>
                </a:solidFill>
                <a:latin typeface="Lucida Sans Unicode"/>
                <a:cs typeface="Lucida Sans Unicode"/>
              </a:rPr>
              <a:t>Santé</a:t>
            </a:r>
            <a:endParaRPr sz="900">
              <a:latin typeface="Lucida Sans Unicode"/>
              <a:cs typeface="Lucida Sans Unicode"/>
            </a:endParaRPr>
          </a:p>
          <a:p>
            <a:pPr marL="12700" marR="2288540">
              <a:lnSpc>
                <a:spcPts val="1000"/>
              </a:lnSpc>
              <a:spcBef>
                <a:spcPts val="60"/>
              </a:spcBef>
            </a:pPr>
            <a:r>
              <a:rPr sz="900" spc="-50" dirty="0">
                <a:solidFill>
                  <a:srgbClr val="373638"/>
                </a:solidFill>
                <a:latin typeface="Lucida Sans Unicode"/>
                <a:cs typeface="Lucida Sans Unicode"/>
              </a:rPr>
              <a:t>Justice </a:t>
            </a:r>
            <a:r>
              <a:rPr sz="900" spc="-75" dirty="0">
                <a:solidFill>
                  <a:srgbClr val="373638"/>
                </a:solidFill>
                <a:latin typeface="Lucida Sans Unicode"/>
                <a:cs typeface="Lucida Sans Unicode"/>
              </a:rPr>
              <a:t>Emploi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88618"/>
            <a:ext cx="1980564" cy="4201160"/>
          </a:xfrm>
          <a:custGeom>
            <a:avLst/>
            <a:gdLst/>
            <a:ahLst/>
            <a:cxnLst/>
            <a:rect l="l" t="t" r="r" b="b"/>
            <a:pathLst>
              <a:path w="1980564" h="4201160">
                <a:moveTo>
                  <a:pt x="1979993" y="4027792"/>
                </a:moveTo>
                <a:lnTo>
                  <a:pt x="1970582" y="3920134"/>
                </a:lnTo>
                <a:lnTo>
                  <a:pt x="0" y="4092537"/>
                </a:lnTo>
                <a:lnTo>
                  <a:pt x="0" y="4201020"/>
                </a:lnTo>
                <a:lnTo>
                  <a:pt x="1979993" y="4027792"/>
                </a:lnTo>
                <a:close/>
              </a:path>
              <a:path w="1980564" h="4201160">
                <a:moveTo>
                  <a:pt x="1979993" y="107670"/>
                </a:moveTo>
                <a:lnTo>
                  <a:pt x="1970582" y="0"/>
                </a:lnTo>
                <a:lnTo>
                  <a:pt x="0" y="172415"/>
                </a:lnTo>
                <a:lnTo>
                  <a:pt x="0" y="280885"/>
                </a:lnTo>
                <a:lnTo>
                  <a:pt x="1979993" y="107670"/>
                </a:lnTo>
                <a:close/>
              </a:path>
            </a:pathLst>
          </a:custGeom>
          <a:solidFill>
            <a:srgbClr val="CF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784" y="1103647"/>
            <a:ext cx="2959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200" dirty="0">
                <a:solidFill>
                  <a:srgbClr val="CF2C79"/>
                </a:solidFill>
                <a:latin typeface="Calibri"/>
                <a:cs typeface="Calibri"/>
              </a:rPr>
              <a:t>1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784" y="2625971"/>
            <a:ext cx="2959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200" dirty="0">
                <a:solidFill>
                  <a:srgbClr val="CF2C79"/>
                </a:solidFill>
                <a:latin typeface="Calibri"/>
                <a:cs typeface="Calibri"/>
              </a:rPr>
              <a:t>2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784" y="5036317"/>
            <a:ext cx="2959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200" dirty="0">
                <a:solidFill>
                  <a:srgbClr val="CF2C79"/>
                </a:solidFill>
                <a:latin typeface="Calibri"/>
                <a:cs typeface="Calibri"/>
              </a:rPr>
              <a:t>3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62013"/>
            <a:ext cx="1957705" cy="7239000"/>
          </a:xfrm>
          <a:custGeom>
            <a:avLst/>
            <a:gdLst/>
            <a:ahLst/>
            <a:cxnLst/>
            <a:rect l="l" t="t" r="r" b="b"/>
            <a:pathLst>
              <a:path w="1957705" h="7239000">
                <a:moveTo>
                  <a:pt x="112915" y="5245925"/>
                </a:moveTo>
                <a:lnTo>
                  <a:pt x="0" y="5234305"/>
                </a:lnTo>
                <a:lnTo>
                  <a:pt x="0" y="5467693"/>
                </a:lnTo>
                <a:lnTo>
                  <a:pt x="112915" y="5479199"/>
                </a:lnTo>
                <a:lnTo>
                  <a:pt x="112915" y="5245925"/>
                </a:lnTo>
                <a:close/>
              </a:path>
              <a:path w="1957705" h="7239000">
                <a:moveTo>
                  <a:pt x="112915" y="4776482"/>
                </a:moveTo>
                <a:lnTo>
                  <a:pt x="0" y="4751908"/>
                </a:lnTo>
                <a:lnTo>
                  <a:pt x="0" y="5068506"/>
                </a:lnTo>
                <a:lnTo>
                  <a:pt x="112915" y="5042878"/>
                </a:lnTo>
                <a:lnTo>
                  <a:pt x="112915" y="4776482"/>
                </a:lnTo>
                <a:close/>
              </a:path>
              <a:path w="1957705" h="7239000">
                <a:moveTo>
                  <a:pt x="112915" y="4340161"/>
                </a:moveTo>
                <a:lnTo>
                  <a:pt x="0" y="4351998"/>
                </a:lnTo>
                <a:lnTo>
                  <a:pt x="0" y="4584954"/>
                </a:lnTo>
                <a:lnTo>
                  <a:pt x="112915" y="4572000"/>
                </a:lnTo>
                <a:lnTo>
                  <a:pt x="112915" y="4340161"/>
                </a:lnTo>
                <a:close/>
              </a:path>
              <a:path w="1957705" h="7239000">
                <a:moveTo>
                  <a:pt x="112915" y="4001757"/>
                </a:moveTo>
                <a:lnTo>
                  <a:pt x="0" y="3990136"/>
                </a:lnTo>
                <a:lnTo>
                  <a:pt x="0" y="4223537"/>
                </a:lnTo>
                <a:lnTo>
                  <a:pt x="112915" y="4235043"/>
                </a:lnTo>
                <a:lnTo>
                  <a:pt x="112915" y="4001757"/>
                </a:lnTo>
                <a:close/>
              </a:path>
              <a:path w="1957705" h="7239000">
                <a:moveTo>
                  <a:pt x="112915" y="3532314"/>
                </a:moveTo>
                <a:lnTo>
                  <a:pt x="0" y="3507740"/>
                </a:lnTo>
                <a:lnTo>
                  <a:pt x="0" y="3824338"/>
                </a:lnTo>
                <a:lnTo>
                  <a:pt x="112915" y="3798709"/>
                </a:lnTo>
                <a:lnTo>
                  <a:pt x="112915" y="3532314"/>
                </a:lnTo>
                <a:close/>
              </a:path>
              <a:path w="1957705" h="7239000">
                <a:moveTo>
                  <a:pt x="112915" y="3095993"/>
                </a:moveTo>
                <a:lnTo>
                  <a:pt x="0" y="3107829"/>
                </a:lnTo>
                <a:lnTo>
                  <a:pt x="0" y="3340785"/>
                </a:lnTo>
                <a:lnTo>
                  <a:pt x="112915" y="3327831"/>
                </a:lnTo>
                <a:lnTo>
                  <a:pt x="112915" y="3095993"/>
                </a:lnTo>
                <a:close/>
              </a:path>
              <a:path w="1957705" h="7239000">
                <a:moveTo>
                  <a:pt x="112915" y="2753271"/>
                </a:moveTo>
                <a:lnTo>
                  <a:pt x="0" y="2714536"/>
                </a:lnTo>
                <a:lnTo>
                  <a:pt x="0" y="2962211"/>
                </a:lnTo>
                <a:lnTo>
                  <a:pt x="112915" y="3000946"/>
                </a:lnTo>
                <a:lnTo>
                  <a:pt x="112915" y="2753271"/>
                </a:lnTo>
                <a:close/>
              </a:path>
              <a:path w="1957705" h="7239000">
                <a:moveTo>
                  <a:pt x="112915" y="1722234"/>
                </a:moveTo>
                <a:lnTo>
                  <a:pt x="0" y="1722234"/>
                </a:lnTo>
                <a:lnTo>
                  <a:pt x="0" y="1958390"/>
                </a:lnTo>
                <a:lnTo>
                  <a:pt x="112915" y="1958390"/>
                </a:lnTo>
                <a:lnTo>
                  <a:pt x="112915" y="1722234"/>
                </a:lnTo>
                <a:close/>
              </a:path>
              <a:path w="1957705" h="7239000">
                <a:moveTo>
                  <a:pt x="112915" y="1360805"/>
                </a:moveTo>
                <a:lnTo>
                  <a:pt x="0" y="1360805"/>
                </a:lnTo>
                <a:lnTo>
                  <a:pt x="0" y="1596961"/>
                </a:lnTo>
                <a:lnTo>
                  <a:pt x="112915" y="1596961"/>
                </a:lnTo>
                <a:lnTo>
                  <a:pt x="112915" y="1360805"/>
                </a:lnTo>
                <a:close/>
              </a:path>
              <a:path w="1957705" h="7239000">
                <a:moveTo>
                  <a:pt x="112915" y="799198"/>
                </a:moveTo>
                <a:lnTo>
                  <a:pt x="0" y="854951"/>
                </a:lnTo>
                <a:lnTo>
                  <a:pt x="0" y="1115110"/>
                </a:lnTo>
                <a:lnTo>
                  <a:pt x="112915" y="1067041"/>
                </a:lnTo>
                <a:lnTo>
                  <a:pt x="112915" y="799198"/>
                </a:lnTo>
                <a:close/>
              </a:path>
              <a:path w="1957705" h="7239000">
                <a:moveTo>
                  <a:pt x="117030" y="452158"/>
                </a:moveTo>
                <a:lnTo>
                  <a:pt x="115658" y="416153"/>
                </a:lnTo>
                <a:lnTo>
                  <a:pt x="113512" y="341299"/>
                </a:lnTo>
                <a:lnTo>
                  <a:pt x="111201" y="272973"/>
                </a:lnTo>
                <a:lnTo>
                  <a:pt x="108712" y="211162"/>
                </a:lnTo>
                <a:lnTo>
                  <a:pt x="106057" y="155879"/>
                </a:lnTo>
                <a:lnTo>
                  <a:pt x="103238" y="107124"/>
                </a:lnTo>
                <a:lnTo>
                  <a:pt x="100241" y="64897"/>
                </a:lnTo>
                <a:lnTo>
                  <a:pt x="93726" y="0"/>
                </a:lnTo>
                <a:lnTo>
                  <a:pt x="0" y="0"/>
                </a:lnTo>
                <a:lnTo>
                  <a:pt x="0" y="695058"/>
                </a:lnTo>
                <a:lnTo>
                  <a:pt x="2578" y="694080"/>
                </a:lnTo>
                <a:lnTo>
                  <a:pt x="39420" y="673392"/>
                </a:lnTo>
                <a:lnTo>
                  <a:pt x="76669" y="634682"/>
                </a:lnTo>
                <a:lnTo>
                  <a:pt x="100571" y="583920"/>
                </a:lnTo>
                <a:lnTo>
                  <a:pt x="113296" y="533971"/>
                </a:lnTo>
                <a:lnTo>
                  <a:pt x="116903" y="488035"/>
                </a:lnTo>
                <a:lnTo>
                  <a:pt x="117030" y="479513"/>
                </a:lnTo>
                <a:lnTo>
                  <a:pt x="117030" y="452158"/>
                </a:lnTo>
                <a:close/>
              </a:path>
              <a:path w="1957705" h="7239000">
                <a:moveTo>
                  <a:pt x="118389" y="5988964"/>
                </a:moveTo>
                <a:lnTo>
                  <a:pt x="116738" y="5923648"/>
                </a:lnTo>
                <a:lnTo>
                  <a:pt x="111810" y="5865939"/>
                </a:lnTo>
                <a:lnTo>
                  <a:pt x="103593" y="5815825"/>
                </a:lnTo>
                <a:lnTo>
                  <a:pt x="92075" y="5773318"/>
                </a:lnTo>
                <a:lnTo>
                  <a:pt x="55168" y="5702859"/>
                </a:lnTo>
                <a:lnTo>
                  <a:pt x="29984" y="5672531"/>
                </a:lnTo>
                <a:lnTo>
                  <a:pt x="0" y="5646331"/>
                </a:lnTo>
                <a:lnTo>
                  <a:pt x="0" y="6335687"/>
                </a:lnTo>
                <a:lnTo>
                  <a:pt x="34442" y="6305778"/>
                </a:lnTo>
                <a:lnTo>
                  <a:pt x="58686" y="6274816"/>
                </a:lnTo>
                <a:lnTo>
                  <a:pt x="80022" y="6238087"/>
                </a:lnTo>
                <a:lnTo>
                  <a:pt x="104584" y="6162980"/>
                </a:lnTo>
                <a:lnTo>
                  <a:pt x="112255" y="6113157"/>
                </a:lnTo>
                <a:lnTo>
                  <a:pt x="116852" y="6055157"/>
                </a:lnTo>
                <a:lnTo>
                  <a:pt x="118389" y="5988964"/>
                </a:lnTo>
                <a:close/>
              </a:path>
              <a:path w="1957705" h="7239000">
                <a:moveTo>
                  <a:pt x="123875" y="6815506"/>
                </a:moveTo>
                <a:lnTo>
                  <a:pt x="121907" y="6769074"/>
                </a:lnTo>
                <a:lnTo>
                  <a:pt x="115989" y="6726237"/>
                </a:lnTo>
                <a:lnTo>
                  <a:pt x="106133" y="6686994"/>
                </a:lnTo>
                <a:lnTo>
                  <a:pt x="92354" y="6651345"/>
                </a:lnTo>
                <a:lnTo>
                  <a:pt x="68135" y="6612191"/>
                </a:lnTo>
                <a:lnTo>
                  <a:pt x="36614" y="6580149"/>
                </a:lnTo>
                <a:lnTo>
                  <a:pt x="0" y="6556654"/>
                </a:lnTo>
                <a:lnTo>
                  <a:pt x="0" y="7238873"/>
                </a:lnTo>
                <a:lnTo>
                  <a:pt x="80022" y="7238873"/>
                </a:lnTo>
                <a:lnTo>
                  <a:pt x="92532" y="7194105"/>
                </a:lnTo>
                <a:lnTo>
                  <a:pt x="102641" y="7150506"/>
                </a:lnTo>
                <a:lnTo>
                  <a:pt x="110350" y="7108063"/>
                </a:lnTo>
                <a:lnTo>
                  <a:pt x="115658" y="7066788"/>
                </a:lnTo>
                <a:lnTo>
                  <a:pt x="120916" y="6987553"/>
                </a:lnTo>
                <a:lnTo>
                  <a:pt x="122555" y="6937286"/>
                </a:lnTo>
                <a:lnTo>
                  <a:pt x="123545" y="6879945"/>
                </a:lnTo>
                <a:lnTo>
                  <a:pt x="123875" y="6815506"/>
                </a:lnTo>
                <a:close/>
              </a:path>
              <a:path w="1957705" h="7239000">
                <a:moveTo>
                  <a:pt x="1957235" y="2420658"/>
                </a:moveTo>
                <a:lnTo>
                  <a:pt x="112915" y="2161463"/>
                </a:lnTo>
                <a:lnTo>
                  <a:pt x="112915" y="2050542"/>
                </a:lnTo>
                <a:lnTo>
                  <a:pt x="0" y="2087981"/>
                </a:lnTo>
                <a:lnTo>
                  <a:pt x="0" y="2145588"/>
                </a:lnTo>
                <a:lnTo>
                  <a:pt x="0" y="2254720"/>
                </a:lnTo>
                <a:lnTo>
                  <a:pt x="0" y="2335530"/>
                </a:lnTo>
                <a:lnTo>
                  <a:pt x="112915" y="2296782"/>
                </a:lnTo>
                <a:lnTo>
                  <a:pt x="112915" y="2270595"/>
                </a:lnTo>
                <a:lnTo>
                  <a:pt x="1942198" y="2527681"/>
                </a:lnTo>
                <a:lnTo>
                  <a:pt x="1957235" y="2420658"/>
                </a:lnTo>
                <a:close/>
              </a:path>
            </a:pathLst>
          </a:custGeom>
          <a:solidFill>
            <a:srgbClr val="CF2C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28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328285" cy="7560309"/>
            <a:chOff x="0" y="0"/>
            <a:chExt cx="5328285" cy="7560309"/>
          </a:xfrm>
        </p:grpSpPr>
        <p:sp>
          <p:nvSpPr>
            <p:cNvPr id="4" name="object 4"/>
            <p:cNvSpPr/>
            <p:nvPr/>
          </p:nvSpPr>
          <p:spPr>
            <a:xfrm>
              <a:off x="554426" y="2618533"/>
              <a:ext cx="1364615" cy="474345"/>
            </a:xfrm>
            <a:custGeom>
              <a:avLst/>
              <a:gdLst/>
              <a:ahLst/>
              <a:cxnLst/>
              <a:rect l="l" t="t" r="r" b="b"/>
              <a:pathLst>
                <a:path w="1364614" h="474344">
                  <a:moveTo>
                    <a:pt x="1364373" y="473875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9D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2005" y="3257994"/>
              <a:ext cx="2952115" cy="3806190"/>
            </a:xfrm>
            <a:custGeom>
              <a:avLst/>
              <a:gdLst/>
              <a:ahLst/>
              <a:cxnLst/>
              <a:rect l="l" t="t" r="r" b="b"/>
              <a:pathLst>
                <a:path w="2952115" h="3806189">
                  <a:moveTo>
                    <a:pt x="1457998" y="0"/>
                  </a:moveTo>
                  <a:lnTo>
                    <a:pt x="0" y="0"/>
                  </a:lnTo>
                  <a:lnTo>
                    <a:pt x="0" y="3805809"/>
                  </a:lnTo>
                  <a:lnTo>
                    <a:pt x="1457998" y="3805809"/>
                  </a:lnTo>
                  <a:lnTo>
                    <a:pt x="1457998" y="0"/>
                  </a:lnTo>
                  <a:close/>
                </a:path>
                <a:path w="2952115" h="3806189">
                  <a:moveTo>
                    <a:pt x="2951988" y="0"/>
                  </a:moveTo>
                  <a:lnTo>
                    <a:pt x="1493989" y="0"/>
                  </a:lnTo>
                  <a:lnTo>
                    <a:pt x="1493989" y="3805809"/>
                  </a:lnTo>
                  <a:lnTo>
                    <a:pt x="2951988" y="3805809"/>
                  </a:lnTo>
                  <a:lnTo>
                    <a:pt x="2951988" y="0"/>
                  </a:lnTo>
                  <a:close/>
                </a:path>
              </a:pathLst>
            </a:custGeom>
            <a:solidFill>
              <a:srgbClr val="FBAE33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820" y="520286"/>
            <a:ext cx="3227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794199"/>
                </a:solidFill>
              </a:rPr>
              <a:t>PATRIMOINE</a:t>
            </a:r>
            <a:r>
              <a:rPr sz="2400" spc="-5" dirty="0">
                <a:solidFill>
                  <a:srgbClr val="794199"/>
                </a:solidFill>
              </a:rPr>
              <a:t> </a:t>
            </a:r>
            <a:r>
              <a:rPr sz="2400" dirty="0">
                <a:solidFill>
                  <a:srgbClr val="794199"/>
                </a:solidFill>
              </a:rPr>
              <a:t>&amp; </a:t>
            </a:r>
            <a:r>
              <a:rPr sz="2400" spc="50" dirty="0">
                <a:solidFill>
                  <a:srgbClr val="794199"/>
                </a:solidFill>
              </a:rPr>
              <a:t>BUDGET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900796" y="1444218"/>
            <a:ext cx="2923540" cy="977265"/>
          </a:xfrm>
          <a:prstGeom prst="rect">
            <a:avLst/>
          </a:prstGeom>
          <a:solidFill>
            <a:srgbClr val="CF2C79"/>
          </a:solidFill>
        </p:spPr>
        <p:txBody>
          <a:bodyPr vert="horz" wrap="square" lIns="0" tIns="9080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71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Principes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définis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loi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209550" marR="198755">
              <a:lnSpc>
                <a:spcPts val="1100"/>
              </a:lnSpc>
              <a:spcBef>
                <a:spcPts val="40"/>
              </a:spcBef>
            </a:pP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utilise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librement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l’argent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mis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sa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disposition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par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le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mandataire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ne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rend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pas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compte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son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usage.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Certains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actes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liés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au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patrimoine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au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budget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peuvent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être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soumis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l’autorisation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du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juge.</a:t>
            </a:r>
            <a:endParaRPr sz="8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6572" y="1218361"/>
            <a:ext cx="4509770" cy="4697095"/>
            <a:chOff x="386572" y="1218361"/>
            <a:chExt cx="4509770" cy="4697095"/>
          </a:xfrm>
        </p:grpSpPr>
        <p:sp>
          <p:nvSpPr>
            <p:cNvPr id="10" name="object 10"/>
            <p:cNvSpPr/>
            <p:nvPr/>
          </p:nvSpPr>
          <p:spPr>
            <a:xfrm>
              <a:off x="503999" y="1218361"/>
              <a:ext cx="369570" cy="80645"/>
            </a:xfrm>
            <a:custGeom>
              <a:avLst/>
              <a:gdLst/>
              <a:ahLst/>
              <a:cxnLst/>
              <a:rect l="l" t="t" r="r" b="b"/>
              <a:pathLst>
                <a:path w="369569" h="80644">
                  <a:moveTo>
                    <a:pt x="368998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368998" y="800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273" y="3198228"/>
              <a:ext cx="4370070" cy="0"/>
            </a:xfrm>
            <a:custGeom>
              <a:avLst/>
              <a:gdLst/>
              <a:ahLst/>
              <a:cxnLst/>
              <a:rect l="l" t="t" r="r" b="b"/>
              <a:pathLst>
                <a:path w="4370070">
                  <a:moveTo>
                    <a:pt x="0" y="0"/>
                  </a:moveTo>
                  <a:lnTo>
                    <a:pt x="4370031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562" y="3185528"/>
              <a:ext cx="4509770" cy="25400"/>
            </a:xfrm>
            <a:custGeom>
              <a:avLst/>
              <a:gdLst/>
              <a:ahLst/>
              <a:cxnLst/>
              <a:rect l="l" t="t" r="r" b="b"/>
              <a:pathLst>
                <a:path w="4509770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4509770" h="25400">
                  <a:moveTo>
                    <a:pt x="4509427" y="12700"/>
                  </a:moveTo>
                  <a:lnTo>
                    <a:pt x="4505706" y="3721"/>
                  </a:lnTo>
                  <a:lnTo>
                    <a:pt x="4496727" y="0"/>
                  </a:lnTo>
                  <a:lnTo>
                    <a:pt x="4487748" y="3721"/>
                  </a:lnTo>
                  <a:lnTo>
                    <a:pt x="4484027" y="12700"/>
                  </a:lnTo>
                  <a:lnTo>
                    <a:pt x="4487748" y="21691"/>
                  </a:lnTo>
                  <a:lnTo>
                    <a:pt x="4496727" y="25400"/>
                  </a:lnTo>
                  <a:lnTo>
                    <a:pt x="4505706" y="21691"/>
                  </a:lnTo>
                  <a:lnTo>
                    <a:pt x="4509427" y="1270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7272" y="4534650"/>
              <a:ext cx="4427220" cy="0"/>
            </a:xfrm>
            <a:custGeom>
              <a:avLst/>
              <a:gdLst/>
              <a:ahLst/>
              <a:cxnLst/>
              <a:rect l="l" t="t" r="r" b="b"/>
              <a:pathLst>
                <a:path w="4427220">
                  <a:moveTo>
                    <a:pt x="0" y="0"/>
                  </a:moveTo>
                  <a:lnTo>
                    <a:pt x="4427029" y="0"/>
                  </a:lnTo>
                </a:path>
              </a:pathLst>
            </a:custGeom>
            <a:ln w="127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2912" y="4528311"/>
              <a:ext cx="4497070" cy="12700"/>
            </a:xfrm>
            <a:custGeom>
              <a:avLst/>
              <a:gdLst/>
              <a:ahLst/>
              <a:cxnLst/>
              <a:rect l="l" t="t" r="r" b="b"/>
              <a:pathLst>
                <a:path w="4497070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4497070" h="12700">
                  <a:moveTo>
                    <a:pt x="4496727" y="6350"/>
                  </a:moveTo>
                  <a:lnTo>
                    <a:pt x="4494873" y="1854"/>
                  </a:lnTo>
                  <a:lnTo>
                    <a:pt x="4490377" y="0"/>
                  </a:lnTo>
                  <a:lnTo>
                    <a:pt x="4485894" y="1854"/>
                  </a:lnTo>
                  <a:lnTo>
                    <a:pt x="4484027" y="6350"/>
                  </a:lnTo>
                  <a:lnTo>
                    <a:pt x="4485894" y="10833"/>
                  </a:lnTo>
                  <a:lnTo>
                    <a:pt x="4490377" y="12700"/>
                  </a:lnTo>
                  <a:lnTo>
                    <a:pt x="4494873" y="10833"/>
                  </a:lnTo>
                  <a:lnTo>
                    <a:pt x="4496727" y="635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7272" y="5908619"/>
              <a:ext cx="4427220" cy="0"/>
            </a:xfrm>
            <a:custGeom>
              <a:avLst/>
              <a:gdLst/>
              <a:ahLst/>
              <a:cxnLst/>
              <a:rect l="l" t="t" r="r" b="b"/>
              <a:pathLst>
                <a:path w="4427220">
                  <a:moveTo>
                    <a:pt x="0" y="0"/>
                  </a:moveTo>
                  <a:lnTo>
                    <a:pt x="4427029" y="0"/>
                  </a:lnTo>
                </a:path>
              </a:pathLst>
            </a:custGeom>
            <a:ln w="127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912" y="5902273"/>
              <a:ext cx="4497070" cy="12700"/>
            </a:xfrm>
            <a:custGeom>
              <a:avLst/>
              <a:gdLst/>
              <a:ahLst/>
              <a:cxnLst/>
              <a:rect l="l" t="t" r="r" b="b"/>
              <a:pathLst>
                <a:path w="449707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4497070" h="12700">
                  <a:moveTo>
                    <a:pt x="4496727" y="6350"/>
                  </a:moveTo>
                  <a:lnTo>
                    <a:pt x="4494873" y="1866"/>
                  </a:lnTo>
                  <a:lnTo>
                    <a:pt x="4490377" y="0"/>
                  </a:lnTo>
                  <a:lnTo>
                    <a:pt x="4485894" y="1866"/>
                  </a:lnTo>
                  <a:lnTo>
                    <a:pt x="4484027" y="6350"/>
                  </a:lnTo>
                  <a:lnTo>
                    <a:pt x="4485894" y="10845"/>
                  </a:lnTo>
                  <a:lnTo>
                    <a:pt x="4490377" y="12700"/>
                  </a:lnTo>
                  <a:lnTo>
                    <a:pt x="4494873" y="10845"/>
                  </a:lnTo>
                  <a:lnTo>
                    <a:pt x="4496727" y="635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0796" y="2649245"/>
              <a:ext cx="2923540" cy="474345"/>
            </a:xfrm>
            <a:custGeom>
              <a:avLst/>
              <a:gdLst/>
              <a:ahLst/>
              <a:cxnLst/>
              <a:rect l="l" t="t" r="r" b="b"/>
              <a:pathLst>
                <a:path w="2923540" h="474344">
                  <a:moveTo>
                    <a:pt x="2923197" y="0"/>
                  </a:moveTo>
                  <a:lnTo>
                    <a:pt x="0" y="0"/>
                  </a:lnTo>
                  <a:lnTo>
                    <a:pt x="0" y="473760"/>
                  </a:lnTo>
                  <a:lnTo>
                    <a:pt x="2923197" y="473760"/>
                  </a:lnTo>
                  <a:lnTo>
                    <a:pt x="2923197" y="0"/>
                  </a:lnTo>
                  <a:close/>
                </a:path>
              </a:pathLst>
            </a:custGeom>
            <a:solidFill>
              <a:srgbClr val="F5C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2005" y="4119016"/>
              <a:ext cx="2952115" cy="1731645"/>
            </a:xfrm>
            <a:custGeom>
              <a:avLst/>
              <a:gdLst/>
              <a:ahLst/>
              <a:cxnLst/>
              <a:rect l="l" t="t" r="r" b="b"/>
              <a:pathLst>
                <a:path w="2952115" h="1731645">
                  <a:moveTo>
                    <a:pt x="2951988" y="1260094"/>
                  </a:moveTo>
                  <a:lnTo>
                    <a:pt x="0" y="1260094"/>
                  </a:lnTo>
                  <a:lnTo>
                    <a:pt x="0" y="1731048"/>
                  </a:lnTo>
                  <a:lnTo>
                    <a:pt x="2951988" y="1731048"/>
                  </a:lnTo>
                  <a:lnTo>
                    <a:pt x="2951988" y="1260094"/>
                  </a:lnTo>
                  <a:close/>
                </a:path>
                <a:path w="2952115" h="1731645">
                  <a:moveTo>
                    <a:pt x="2951988" y="0"/>
                  </a:moveTo>
                  <a:lnTo>
                    <a:pt x="0" y="0"/>
                  </a:lnTo>
                  <a:lnTo>
                    <a:pt x="0" y="360400"/>
                  </a:lnTo>
                  <a:lnTo>
                    <a:pt x="2951988" y="360400"/>
                  </a:lnTo>
                  <a:lnTo>
                    <a:pt x="2951988" y="0"/>
                  </a:lnTo>
                  <a:close/>
                </a:path>
              </a:pathLst>
            </a:custGeom>
            <a:solidFill>
              <a:srgbClr val="F5CA49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0259" y="2694858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3214" y="2729282"/>
              <a:ext cx="242335" cy="32171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15226" y="3341128"/>
            <a:ext cx="1096010" cy="1138555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44805" marR="254000" indent="-109220">
              <a:lnSpc>
                <a:spcPts val="1000"/>
              </a:lnSpc>
              <a:spcBef>
                <a:spcPts val="700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SIMPLE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226" y="5958001"/>
            <a:ext cx="1096010" cy="1106170"/>
          </a:xfrm>
          <a:prstGeom prst="rect">
            <a:avLst/>
          </a:prstGeom>
          <a:solidFill>
            <a:srgbClr val="FBAE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97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TUTELLE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5226" y="4589894"/>
            <a:ext cx="1096010" cy="1260475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229235" marR="247015" indent="6985">
              <a:lnSpc>
                <a:spcPts val="1000"/>
              </a:lnSpc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RENFORCÉE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67299" y="3387552"/>
            <a:ext cx="1219200" cy="655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Perçoit</a:t>
            </a:r>
            <a:r>
              <a:rPr sz="800" b="1" spc="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sz="800" b="1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revenus</a:t>
            </a:r>
            <a:r>
              <a:rPr sz="800" b="1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res- </a:t>
            </a:r>
            <a:r>
              <a:rPr sz="800" spc="-45" dirty="0">
                <a:solidFill>
                  <a:srgbClr val="231F20"/>
                </a:solidFill>
                <a:latin typeface="Verdana"/>
                <a:cs typeface="Verdana"/>
              </a:rPr>
              <a:t>sources</a:t>
            </a:r>
            <a:r>
              <a:rPr sz="8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Verdana"/>
                <a:cs typeface="Verdana"/>
              </a:rPr>
              <a:t>financières.</a:t>
            </a:r>
            <a:endParaRPr sz="800">
              <a:latin typeface="Verdana"/>
              <a:cs typeface="Verdana"/>
            </a:endParaRPr>
          </a:p>
          <a:p>
            <a:pPr marL="12700" marR="95250">
              <a:lnSpc>
                <a:spcPct val="104099"/>
              </a:lnSpc>
            </a:pP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Règle</a:t>
            </a:r>
            <a:r>
              <a:rPr sz="800" b="1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sz="800" b="1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dépenses</a:t>
            </a:r>
            <a:r>
              <a:rPr sz="800" b="1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avec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ses</a:t>
            </a:r>
            <a:r>
              <a:rPr sz="8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propres</a:t>
            </a:r>
            <a:r>
              <a:rPr sz="8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moyens</a:t>
            </a:r>
            <a:r>
              <a:rPr sz="800" spc="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paiement.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7299" y="5924758"/>
            <a:ext cx="1340485" cy="1035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Dispose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d’un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moyen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re-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trait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paiement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sécurisé (ex </a:t>
            </a:r>
            <a:r>
              <a:rPr sz="800" spc="-75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carte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retrait,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paiement).</a:t>
            </a:r>
            <a:endParaRPr sz="800">
              <a:latin typeface="Tahoma"/>
              <a:cs typeface="Tahoma"/>
            </a:endParaRPr>
          </a:p>
          <a:p>
            <a:pPr marL="12700" marR="141605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Est informé par le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taire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peut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donner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son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avis,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dans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limite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ses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capacités.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67299" y="4529294"/>
            <a:ext cx="1068070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Dispose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d’un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moyen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de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retrait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paiement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sécurisé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(ex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carte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retrait,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paiement).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41995" y="1625000"/>
            <a:ext cx="508634" cy="360680"/>
            <a:chOff x="1241995" y="1625000"/>
            <a:chExt cx="508634" cy="360680"/>
          </a:xfrm>
        </p:grpSpPr>
        <p:sp>
          <p:nvSpPr>
            <p:cNvPr id="28" name="object 28"/>
            <p:cNvSpPr/>
            <p:nvPr/>
          </p:nvSpPr>
          <p:spPr>
            <a:xfrm>
              <a:off x="1241995" y="1625000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4950" y="1659425"/>
              <a:ext cx="242335" cy="32171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229300" y="1992088"/>
            <a:ext cx="45212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 protégée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1299" y="1992088"/>
            <a:ext cx="525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3682" y="1365728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73638"/>
                </a:solidFill>
                <a:latin typeface="Calibri"/>
                <a:cs typeface="Calibri"/>
              </a:rPr>
              <a:t>Les</a:t>
            </a:r>
            <a:r>
              <a:rPr sz="900" b="1" spc="9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49729" y="4148714"/>
            <a:ext cx="2423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Co-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gèrent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co-signent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qui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concerne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patrimoine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6796" y="4275574"/>
            <a:ext cx="23895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(placements,</a:t>
            </a:r>
            <a:r>
              <a:rPr sz="80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immobilier)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autres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actes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importants.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03673" y="5417317"/>
            <a:ext cx="1115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Co-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établissent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budget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49729" y="5544177"/>
            <a:ext cx="2423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Co-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gèrent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co-signent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qui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concerne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patrimoine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71160" y="5671037"/>
            <a:ext cx="1181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(placements,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immobilier).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0534" y="2604975"/>
            <a:ext cx="1128395" cy="398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484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</a:t>
            </a:r>
            <a:r>
              <a:rPr sz="900" b="1" u="heavy" spc="-10" dirty="0">
                <a:solidFill>
                  <a:srgbClr val="373638"/>
                </a:solidFill>
                <a:uFill>
                  <a:solidFill>
                    <a:srgbClr val="F5CA49"/>
                  </a:solidFill>
                </a:uFill>
                <a:latin typeface="Calibri"/>
                <a:cs typeface="Calibri"/>
              </a:rPr>
              <a:t>TEUR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MESURE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03994" y="1631199"/>
            <a:ext cx="3829685" cy="5422265"/>
            <a:chOff x="503994" y="1631199"/>
            <a:chExt cx="3829685" cy="5422265"/>
          </a:xfrm>
        </p:grpSpPr>
        <p:sp>
          <p:nvSpPr>
            <p:cNvPr id="40" name="object 40"/>
            <p:cNvSpPr/>
            <p:nvPr/>
          </p:nvSpPr>
          <p:spPr>
            <a:xfrm>
              <a:off x="503986" y="1631200"/>
              <a:ext cx="3829685" cy="1430020"/>
            </a:xfrm>
            <a:custGeom>
              <a:avLst/>
              <a:gdLst/>
              <a:ahLst/>
              <a:cxnLst/>
              <a:rect l="l" t="t" r="r" b="b"/>
              <a:pathLst>
                <a:path w="3829685" h="1430020">
                  <a:moveTo>
                    <a:pt x="508241" y="144005"/>
                  </a:moveTo>
                  <a:lnTo>
                    <a:pt x="500900" y="98488"/>
                  </a:lnTo>
                  <a:lnTo>
                    <a:pt x="480453" y="58953"/>
                  </a:lnTo>
                  <a:lnTo>
                    <a:pt x="449287" y="27787"/>
                  </a:lnTo>
                  <a:lnTo>
                    <a:pt x="409752" y="7340"/>
                  </a:lnTo>
                  <a:lnTo>
                    <a:pt x="364236" y="0"/>
                  </a:lnTo>
                  <a:lnTo>
                    <a:pt x="144005" y="0"/>
                  </a:lnTo>
                  <a:lnTo>
                    <a:pt x="98488" y="7340"/>
                  </a:lnTo>
                  <a:lnTo>
                    <a:pt x="58966" y="27787"/>
                  </a:lnTo>
                  <a:lnTo>
                    <a:pt x="27787" y="58953"/>
                  </a:lnTo>
                  <a:lnTo>
                    <a:pt x="7340" y="98488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0" y="261607"/>
                  </a:lnTo>
                  <a:lnTo>
                    <a:pt x="27787" y="301129"/>
                  </a:lnTo>
                  <a:lnTo>
                    <a:pt x="58966" y="332308"/>
                  </a:lnTo>
                  <a:lnTo>
                    <a:pt x="98488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2" y="352742"/>
                  </a:lnTo>
                  <a:lnTo>
                    <a:pt x="449287" y="332308"/>
                  </a:lnTo>
                  <a:lnTo>
                    <a:pt x="480453" y="301129"/>
                  </a:lnTo>
                  <a:lnTo>
                    <a:pt x="500900" y="261607"/>
                  </a:lnTo>
                  <a:lnTo>
                    <a:pt x="508241" y="216077"/>
                  </a:lnTo>
                  <a:lnTo>
                    <a:pt x="508241" y="144005"/>
                  </a:lnTo>
                  <a:close/>
                </a:path>
                <a:path w="3829685" h="1430020">
                  <a:moveTo>
                    <a:pt x="3829240" y="1213866"/>
                  </a:moveTo>
                  <a:lnTo>
                    <a:pt x="3821900" y="1168349"/>
                  </a:lnTo>
                  <a:lnTo>
                    <a:pt x="3801453" y="1128814"/>
                  </a:lnTo>
                  <a:lnTo>
                    <a:pt x="3770287" y="1097648"/>
                  </a:lnTo>
                  <a:lnTo>
                    <a:pt x="3730752" y="1077201"/>
                  </a:lnTo>
                  <a:lnTo>
                    <a:pt x="3685235" y="1069860"/>
                  </a:lnTo>
                  <a:lnTo>
                    <a:pt x="3465004" y="1069860"/>
                  </a:lnTo>
                  <a:lnTo>
                    <a:pt x="3419487" y="1077201"/>
                  </a:lnTo>
                  <a:lnTo>
                    <a:pt x="3379965" y="1097648"/>
                  </a:lnTo>
                  <a:lnTo>
                    <a:pt x="3348786" y="1128814"/>
                  </a:lnTo>
                  <a:lnTo>
                    <a:pt x="3328339" y="1168349"/>
                  </a:lnTo>
                  <a:lnTo>
                    <a:pt x="3320999" y="1213866"/>
                  </a:lnTo>
                  <a:lnTo>
                    <a:pt x="3320999" y="1285938"/>
                  </a:lnTo>
                  <a:lnTo>
                    <a:pt x="3328339" y="1331455"/>
                  </a:lnTo>
                  <a:lnTo>
                    <a:pt x="3348786" y="1370990"/>
                  </a:lnTo>
                  <a:lnTo>
                    <a:pt x="3379965" y="1402168"/>
                  </a:lnTo>
                  <a:lnTo>
                    <a:pt x="3419487" y="1422603"/>
                  </a:lnTo>
                  <a:lnTo>
                    <a:pt x="3465004" y="1429943"/>
                  </a:lnTo>
                  <a:lnTo>
                    <a:pt x="3685235" y="1429943"/>
                  </a:lnTo>
                  <a:lnTo>
                    <a:pt x="3730752" y="1422603"/>
                  </a:lnTo>
                  <a:lnTo>
                    <a:pt x="3770287" y="1402168"/>
                  </a:lnTo>
                  <a:lnTo>
                    <a:pt x="3801453" y="1370990"/>
                  </a:lnTo>
                  <a:lnTo>
                    <a:pt x="3821900" y="1331455"/>
                  </a:lnTo>
                  <a:lnTo>
                    <a:pt x="3829240" y="1285938"/>
                  </a:lnTo>
                  <a:lnTo>
                    <a:pt x="3829240" y="1213866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2416" y="2688832"/>
              <a:ext cx="279006" cy="36670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20826" y="1645843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5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5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5" h="345439">
                  <a:moveTo>
                    <a:pt x="226377" y="328155"/>
                  </a:moveTo>
                  <a:lnTo>
                    <a:pt x="207695" y="233514"/>
                  </a:lnTo>
                  <a:lnTo>
                    <a:pt x="205079" y="231851"/>
                  </a:lnTo>
                  <a:lnTo>
                    <a:pt x="202323" y="232295"/>
                  </a:lnTo>
                  <a:lnTo>
                    <a:pt x="199567" y="232752"/>
                  </a:lnTo>
                  <a:lnTo>
                    <a:pt x="197751" y="235191"/>
                  </a:lnTo>
                  <a:lnTo>
                    <a:pt x="216357" y="329552"/>
                  </a:lnTo>
                  <a:lnTo>
                    <a:pt x="218490" y="331127"/>
                  </a:lnTo>
                  <a:lnTo>
                    <a:pt x="221792" y="331050"/>
                  </a:lnTo>
                  <a:lnTo>
                    <a:pt x="224548" y="330581"/>
                  </a:lnTo>
                  <a:lnTo>
                    <a:pt x="226377" y="328155"/>
                  </a:lnTo>
                  <a:close/>
                </a:path>
                <a:path w="274955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63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80" y="185420"/>
                  </a:lnTo>
                  <a:lnTo>
                    <a:pt x="129057" y="182880"/>
                  </a:lnTo>
                  <a:lnTo>
                    <a:pt x="127571" y="181610"/>
                  </a:lnTo>
                  <a:lnTo>
                    <a:pt x="121564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21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82" y="129540"/>
                  </a:lnTo>
                  <a:lnTo>
                    <a:pt x="206362" y="121920"/>
                  </a:lnTo>
                  <a:lnTo>
                    <a:pt x="210019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03441" y="26276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72" y="127000"/>
                  </a:lnTo>
                  <a:lnTo>
                    <a:pt x="90157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71" y="71120"/>
                  </a:lnTo>
                  <a:lnTo>
                    <a:pt x="116205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72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80" y="62230"/>
                  </a:lnTo>
                  <a:lnTo>
                    <a:pt x="106997" y="60960"/>
                  </a:lnTo>
                  <a:lnTo>
                    <a:pt x="94881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276"/>
                  </a:lnTo>
                  <a:lnTo>
                    <a:pt x="202844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62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910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62" y="226060"/>
                  </a:lnTo>
                  <a:lnTo>
                    <a:pt x="121907" y="269240"/>
                  </a:lnTo>
                  <a:lnTo>
                    <a:pt x="117640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27" y="327660"/>
                  </a:lnTo>
                  <a:lnTo>
                    <a:pt x="127622" y="309880"/>
                  </a:lnTo>
                  <a:lnTo>
                    <a:pt x="131356" y="283210"/>
                  </a:lnTo>
                  <a:lnTo>
                    <a:pt x="131991" y="250190"/>
                  </a:lnTo>
                  <a:lnTo>
                    <a:pt x="131254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39" y="229870"/>
                  </a:lnTo>
                  <a:lnTo>
                    <a:pt x="152730" y="276860"/>
                  </a:lnTo>
                  <a:lnTo>
                    <a:pt x="155143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73" y="317500"/>
                  </a:lnTo>
                  <a:lnTo>
                    <a:pt x="162979" y="280670"/>
                  </a:lnTo>
                  <a:lnTo>
                    <a:pt x="163398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36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5221" y="4710555"/>
              <a:ext cx="214490" cy="21450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9977" y="6838375"/>
              <a:ext cx="214490" cy="21450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93972" y="3036238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26550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5C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82353" y="977206"/>
            <a:ext cx="1992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Cette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concerne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protection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des biens.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43300" y="3387552"/>
            <a:ext cx="1264285" cy="401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Informe</a:t>
            </a:r>
            <a:r>
              <a:rPr sz="800" b="1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et</a:t>
            </a:r>
            <a:r>
              <a:rPr sz="800" b="1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conseille</a:t>
            </a:r>
            <a:r>
              <a:rPr sz="800" b="1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sur</a:t>
            </a:r>
            <a:r>
              <a:rPr sz="800" b="1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sz="800" b="1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budget</a:t>
            </a:r>
            <a:r>
              <a:rPr sz="800" b="1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(ne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construit</a:t>
            </a:r>
            <a:r>
              <a:rPr sz="800" spc="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pas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budget).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43300" y="4529294"/>
            <a:ext cx="1343025" cy="781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94005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Perçoit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les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ressources. Règle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les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dépenses.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Met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disposition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per-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sonne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protégée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l’excédent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de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gestion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(ce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qu’il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reste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après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paiement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charges).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43300" y="5924758"/>
            <a:ext cx="1183640" cy="1035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34620" algn="just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Perçoit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les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ressources. Règle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les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dépenses.</a:t>
            </a:r>
            <a:endParaRPr sz="8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Etablit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budget.</a:t>
            </a:r>
            <a:endParaRPr sz="800">
              <a:latin typeface="Tahoma"/>
              <a:cs typeface="Tahoma"/>
            </a:endParaRPr>
          </a:p>
          <a:p>
            <a:pPr marL="12700" marR="32384" algn="just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Met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disposition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l’argent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vie.</a:t>
            </a:r>
            <a:endParaRPr sz="800">
              <a:latin typeface="Tahoma"/>
              <a:cs typeface="Tahoma"/>
            </a:endParaRPr>
          </a:p>
          <a:p>
            <a:pPr marL="12700" marR="5080" algn="just">
              <a:lnSpc>
                <a:spcPct val="104099"/>
              </a:lnSpc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Gère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patrimoine,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cas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échéant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avec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autorisation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préalable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du juge.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29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328285" cy="7560309"/>
            <a:chOff x="0" y="0"/>
            <a:chExt cx="5328285" cy="756030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0139" y="3014527"/>
              <a:ext cx="1364615" cy="474345"/>
            </a:xfrm>
            <a:custGeom>
              <a:avLst/>
              <a:gdLst/>
              <a:ahLst/>
              <a:cxnLst/>
              <a:rect l="l" t="t" r="r" b="b"/>
              <a:pathLst>
                <a:path w="1364614" h="474345">
                  <a:moveTo>
                    <a:pt x="1364373" y="473875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9D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7712" y="3653992"/>
              <a:ext cx="2956560" cy="3398520"/>
            </a:xfrm>
            <a:custGeom>
              <a:avLst/>
              <a:gdLst/>
              <a:ahLst/>
              <a:cxnLst/>
              <a:rect l="l" t="t" r="r" b="b"/>
              <a:pathLst>
                <a:path w="2956560" h="3398520">
                  <a:moveTo>
                    <a:pt x="918679" y="0"/>
                  </a:moveTo>
                  <a:lnTo>
                    <a:pt x="0" y="0"/>
                  </a:lnTo>
                  <a:lnTo>
                    <a:pt x="0" y="3398228"/>
                  </a:lnTo>
                  <a:lnTo>
                    <a:pt x="918679" y="3398228"/>
                  </a:lnTo>
                  <a:lnTo>
                    <a:pt x="918679" y="0"/>
                  </a:lnTo>
                  <a:close/>
                </a:path>
                <a:path w="2956560" h="3398520">
                  <a:moveTo>
                    <a:pt x="1948624" y="7251"/>
                  </a:moveTo>
                  <a:lnTo>
                    <a:pt x="1029944" y="7251"/>
                  </a:lnTo>
                  <a:lnTo>
                    <a:pt x="1029944" y="3398228"/>
                  </a:lnTo>
                  <a:lnTo>
                    <a:pt x="1948624" y="3398228"/>
                  </a:lnTo>
                  <a:lnTo>
                    <a:pt x="1948624" y="7251"/>
                  </a:lnTo>
                  <a:close/>
                </a:path>
                <a:path w="2956560" h="3398520">
                  <a:moveTo>
                    <a:pt x="2956280" y="12"/>
                  </a:moveTo>
                  <a:lnTo>
                    <a:pt x="2037600" y="12"/>
                  </a:lnTo>
                  <a:lnTo>
                    <a:pt x="2037600" y="3390976"/>
                  </a:lnTo>
                  <a:lnTo>
                    <a:pt x="2956280" y="3390976"/>
                  </a:lnTo>
                  <a:lnTo>
                    <a:pt x="2956280" y="12"/>
                  </a:lnTo>
                  <a:close/>
                </a:path>
              </a:pathLst>
            </a:custGeom>
            <a:solidFill>
              <a:srgbClr val="FBAE33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8534" y="520286"/>
            <a:ext cx="434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794199"/>
                </a:solidFill>
              </a:rPr>
              <a:t>DÉMARCHES</a:t>
            </a:r>
            <a:r>
              <a:rPr sz="2400" spc="30" dirty="0">
                <a:solidFill>
                  <a:srgbClr val="794199"/>
                </a:solidFill>
              </a:rPr>
              <a:t> </a:t>
            </a:r>
            <a:r>
              <a:rPr sz="2400" spc="60" dirty="0">
                <a:solidFill>
                  <a:srgbClr val="794199"/>
                </a:solidFill>
              </a:rPr>
              <a:t>ADMINISTRATIVES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2479497" y="1858225"/>
            <a:ext cx="2340610" cy="791210"/>
          </a:xfrm>
          <a:prstGeom prst="rect">
            <a:avLst/>
          </a:prstGeom>
          <a:solidFill>
            <a:srgbClr val="CF2C79"/>
          </a:solidFill>
        </p:spPr>
        <p:txBody>
          <a:bodyPr vert="horz" wrap="square" lIns="0" tIns="9080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71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Principe</a:t>
            </a:r>
            <a:r>
              <a:rPr sz="9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défini</a:t>
            </a:r>
            <a:r>
              <a:rPr sz="9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9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loi</a:t>
            </a:r>
            <a:r>
              <a:rPr sz="9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205740" marR="246379">
              <a:lnSpc>
                <a:spcPts val="1100"/>
              </a:lnSpc>
              <a:spcBef>
                <a:spcPts val="4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mesure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vise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l’autonomie</a:t>
            </a:r>
            <a:r>
              <a:rPr sz="8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personne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donc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elle</a:t>
            </a:r>
            <a:r>
              <a:rPr sz="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peut</a:t>
            </a:r>
            <a:r>
              <a:rPr sz="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accéder</a:t>
            </a:r>
            <a:r>
              <a:rPr sz="8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seule</a:t>
            </a:r>
            <a:r>
              <a:rPr sz="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dispositifs</a:t>
            </a:r>
            <a:r>
              <a:rPr sz="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r>
              <a:rPr sz="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commun.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2286" y="1344371"/>
            <a:ext cx="4509770" cy="4816475"/>
            <a:chOff x="382286" y="1344371"/>
            <a:chExt cx="4509770" cy="4816475"/>
          </a:xfrm>
        </p:grpSpPr>
        <p:sp>
          <p:nvSpPr>
            <p:cNvPr id="10" name="object 10"/>
            <p:cNvSpPr/>
            <p:nvPr/>
          </p:nvSpPr>
          <p:spPr>
            <a:xfrm>
              <a:off x="499719" y="1344371"/>
              <a:ext cx="369570" cy="80645"/>
            </a:xfrm>
            <a:custGeom>
              <a:avLst/>
              <a:gdLst/>
              <a:ahLst/>
              <a:cxnLst/>
              <a:rect l="l" t="t" r="r" b="b"/>
              <a:pathLst>
                <a:path w="369569" h="80644">
                  <a:moveTo>
                    <a:pt x="368998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368998" y="800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0987" y="3594228"/>
              <a:ext cx="4370070" cy="0"/>
            </a:xfrm>
            <a:custGeom>
              <a:avLst/>
              <a:gdLst/>
              <a:ahLst/>
              <a:cxnLst/>
              <a:rect l="l" t="t" r="r" b="b"/>
              <a:pathLst>
                <a:path w="4370070">
                  <a:moveTo>
                    <a:pt x="0" y="0"/>
                  </a:moveTo>
                  <a:lnTo>
                    <a:pt x="4370031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2282" y="3581539"/>
              <a:ext cx="4509770" cy="25400"/>
            </a:xfrm>
            <a:custGeom>
              <a:avLst/>
              <a:gdLst/>
              <a:ahLst/>
              <a:cxnLst/>
              <a:rect l="l" t="t" r="r" b="b"/>
              <a:pathLst>
                <a:path w="4509770" h="25400">
                  <a:moveTo>
                    <a:pt x="25400" y="12700"/>
                  </a:moveTo>
                  <a:lnTo>
                    <a:pt x="21678" y="3708"/>
                  </a:lnTo>
                  <a:lnTo>
                    <a:pt x="12700" y="0"/>
                  </a:lnTo>
                  <a:lnTo>
                    <a:pt x="3721" y="3708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4509770" h="25400">
                  <a:moveTo>
                    <a:pt x="4509427" y="12700"/>
                  </a:moveTo>
                  <a:lnTo>
                    <a:pt x="4505706" y="3708"/>
                  </a:lnTo>
                  <a:lnTo>
                    <a:pt x="4496727" y="0"/>
                  </a:lnTo>
                  <a:lnTo>
                    <a:pt x="4487748" y="3708"/>
                  </a:lnTo>
                  <a:lnTo>
                    <a:pt x="4484027" y="12700"/>
                  </a:lnTo>
                  <a:lnTo>
                    <a:pt x="4487748" y="21678"/>
                  </a:lnTo>
                  <a:lnTo>
                    <a:pt x="4496727" y="25400"/>
                  </a:lnTo>
                  <a:lnTo>
                    <a:pt x="4505706" y="21678"/>
                  </a:lnTo>
                  <a:lnTo>
                    <a:pt x="4509427" y="1270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0200" y="4924300"/>
              <a:ext cx="917575" cy="12700"/>
            </a:xfrm>
            <a:custGeom>
              <a:avLst/>
              <a:gdLst/>
              <a:ahLst/>
              <a:cxnLst/>
              <a:rect l="l" t="t" r="r" b="b"/>
              <a:pathLst>
                <a:path w="917575" h="12700">
                  <a:moveTo>
                    <a:pt x="0" y="12700"/>
                  </a:moveTo>
                  <a:lnTo>
                    <a:pt x="917524" y="12700"/>
                  </a:lnTo>
                  <a:lnTo>
                    <a:pt x="9175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6388" y="4924310"/>
              <a:ext cx="986790" cy="12700"/>
            </a:xfrm>
            <a:custGeom>
              <a:avLst/>
              <a:gdLst/>
              <a:ahLst/>
              <a:cxnLst/>
              <a:rect l="l" t="t" r="r" b="b"/>
              <a:pathLst>
                <a:path w="986789" h="1270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986789" h="12700">
                  <a:moveTo>
                    <a:pt x="986396" y="6350"/>
                  </a:moveTo>
                  <a:lnTo>
                    <a:pt x="984542" y="1854"/>
                  </a:lnTo>
                  <a:lnTo>
                    <a:pt x="980046" y="0"/>
                  </a:lnTo>
                  <a:lnTo>
                    <a:pt x="975563" y="1854"/>
                  </a:lnTo>
                  <a:lnTo>
                    <a:pt x="973696" y="6350"/>
                  </a:lnTo>
                  <a:lnTo>
                    <a:pt x="975563" y="10833"/>
                  </a:lnTo>
                  <a:lnTo>
                    <a:pt x="980046" y="12700"/>
                  </a:lnTo>
                  <a:lnTo>
                    <a:pt x="984542" y="10833"/>
                  </a:lnTo>
                  <a:lnTo>
                    <a:pt x="986396" y="635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0200" y="6147917"/>
              <a:ext cx="917575" cy="12700"/>
            </a:xfrm>
            <a:custGeom>
              <a:avLst/>
              <a:gdLst/>
              <a:ahLst/>
              <a:cxnLst/>
              <a:rect l="l" t="t" r="r" b="b"/>
              <a:pathLst>
                <a:path w="917575" h="12700">
                  <a:moveTo>
                    <a:pt x="0" y="12699"/>
                  </a:moveTo>
                  <a:lnTo>
                    <a:pt x="917524" y="12699"/>
                  </a:lnTo>
                  <a:lnTo>
                    <a:pt x="91752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6388" y="6147917"/>
              <a:ext cx="986790" cy="12700"/>
            </a:xfrm>
            <a:custGeom>
              <a:avLst/>
              <a:gdLst/>
              <a:ahLst/>
              <a:cxnLst/>
              <a:rect l="l" t="t" r="r" b="b"/>
              <a:pathLst>
                <a:path w="986789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986789" h="12700">
                  <a:moveTo>
                    <a:pt x="986396" y="6350"/>
                  </a:moveTo>
                  <a:lnTo>
                    <a:pt x="984542" y="1866"/>
                  </a:lnTo>
                  <a:lnTo>
                    <a:pt x="980046" y="0"/>
                  </a:lnTo>
                  <a:lnTo>
                    <a:pt x="975563" y="1866"/>
                  </a:lnTo>
                  <a:lnTo>
                    <a:pt x="973696" y="6350"/>
                  </a:lnTo>
                  <a:lnTo>
                    <a:pt x="975563" y="10845"/>
                  </a:lnTo>
                  <a:lnTo>
                    <a:pt x="980046" y="12700"/>
                  </a:lnTo>
                  <a:lnTo>
                    <a:pt x="984542" y="10845"/>
                  </a:lnTo>
                  <a:lnTo>
                    <a:pt x="986396" y="635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65676" y="6145268"/>
              <a:ext cx="924560" cy="12700"/>
            </a:xfrm>
            <a:custGeom>
              <a:avLst/>
              <a:gdLst/>
              <a:ahLst/>
              <a:cxnLst/>
              <a:rect l="l" t="t" r="r" b="b"/>
              <a:pathLst>
                <a:path w="924560" h="12700">
                  <a:moveTo>
                    <a:pt x="0" y="12700"/>
                  </a:moveTo>
                  <a:lnTo>
                    <a:pt x="924306" y="12700"/>
                  </a:lnTo>
                  <a:lnTo>
                    <a:pt x="92430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1600" y="614526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6516" y="3045244"/>
              <a:ext cx="2923540" cy="474345"/>
            </a:xfrm>
            <a:custGeom>
              <a:avLst/>
              <a:gdLst/>
              <a:ahLst/>
              <a:cxnLst/>
              <a:rect l="l" t="t" r="r" b="b"/>
              <a:pathLst>
                <a:path w="2923540" h="474345">
                  <a:moveTo>
                    <a:pt x="2923197" y="0"/>
                  </a:moveTo>
                  <a:lnTo>
                    <a:pt x="0" y="0"/>
                  </a:lnTo>
                  <a:lnTo>
                    <a:pt x="0" y="473760"/>
                  </a:lnTo>
                  <a:lnTo>
                    <a:pt x="2923197" y="473760"/>
                  </a:lnTo>
                  <a:lnTo>
                    <a:pt x="2923197" y="0"/>
                  </a:lnTo>
                  <a:close/>
                </a:path>
              </a:pathLst>
            </a:custGeom>
            <a:solidFill>
              <a:srgbClr val="F5C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72934" y="3100690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5889" y="3135115"/>
              <a:ext cx="242335" cy="3217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10946" y="3737127"/>
            <a:ext cx="1096010" cy="1138555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344805" marR="254000" indent="-109220">
              <a:lnSpc>
                <a:spcPts val="1000"/>
              </a:lnSpc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SIMPLE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0946" y="6201003"/>
            <a:ext cx="1096010" cy="851535"/>
          </a:xfrm>
          <a:prstGeom prst="rect">
            <a:avLst/>
          </a:prstGeom>
          <a:solidFill>
            <a:srgbClr val="FBAE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TUTELLE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0946" y="4985880"/>
            <a:ext cx="1096010" cy="1104900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29235" marR="247015" indent="6985">
              <a:lnSpc>
                <a:spcPts val="1000"/>
              </a:lnSpc>
              <a:spcBef>
                <a:spcPts val="73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RENFORCÉE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7712" y="3653993"/>
            <a:ext cx="918844" cy="2491740"/>
          </a:xfrm>
          <a:prstGeom prst="rect">
            <a:avLst/>
          </a:prstGeom>
          <a:solidFill>
            <a:srgbClr val="FBAE33">
              <a:alpha val="16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186055" marR="135890" indent="-59690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Elle</a:t>
            </a:r>
            <a:r>
              <a:rPr sz="800" spc="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réalise</a:t>
            </a:r>
            <a:r>
              <a:rPr sz="800" spc="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les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démarches.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05313" y="4148714"/>
            <a:ext cx="918844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635" marR="120014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Conseille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sur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les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documents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remplir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et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compléter.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5313" y="5036735"/>
            <a:ext cx="918844" cy="1035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0010" marR="72390" algn="ctr">
              <a:lnSpc>
                <a:spcPct val="104099"/>
              </a:lnSpc>
              <a:spcBef>
                <a:spcPts val="6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Aide,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 conseille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et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informe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per-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sonne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protégée.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ahoma"/>
              <a:cs typeface="Tahoma"/>
            </a:endParaRPr>
          </a:p>
          <a:p>
            <a:pPr marL="126364" marR="118745" indent="-635" algn="just">
              <a:lnSpc>
                <a:spcPct val="104099"/>
              </a:lnSpc>
              <a:spcBef>
                <a:spcPts val="790"/>
              </a:spcBef>
            </a:pPr>
            <a:r>
              <a:rPr sz="800" spc="-60" dirty="0">
                <a:solidFill>
                  <a:srgbClr val="231F20"/>
                </a:solidFill>
                <a:latin typeface="Verdana"/>
                <a:cs typeface="Verdana"/>
              </a:rPr>
              <a:t>Vérifie</a:t>
            </a:r>
            <a:r>
              <a:rPr sz="800" spc="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l’ouver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ture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droits administratifs.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05313" y="6160617"/>
            <a:ext cx="918844" cy="884555"/>
          </a:xfrm>
          <a:prstGeom prst="rect">
            <a:avLst/>
          </a:prstGeom>
          <a:solidFill>
            <a:srgbClr val="FBAE33">
              <a:alpha val="16000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98425" marR="90805" algn="ctr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Complète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les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documents. Signe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toutes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demandes,</a:t>
            </a:r>
            <a:r>
              <a:rPr sz="8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tous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les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dossiers.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67712" y="6157968"/>
            <a:ext cx="918844" cy="894715"/>
          </a:xfrm>
          <a:prstGeom prst="rect">
            <a:avLst/>
          </a:prstGeom>
          <a:solidFill>
            <a:srgbClr val="FBAE33">
              <a:alpha val="16000"/>
            </a:srgbClr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33350" marR="86360" algn="ctr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Est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informée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par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le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r>
              <a:rPr sz="800" spc="4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démarches réalisées.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97657" y="3661244"/>
            <a:ext cx="918844" cy="339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69545" marR="160020" algn="ctr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Aide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la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qui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demande</a:t>
            </a:r>
            <a:r>
              <a:rPr sz="800" spc="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remplir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un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dossier.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9395" y="1743729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73638"/>
                </a:solidFill>
                <a:latin typeface="Calibri"/>
                <a:cs typeface="Calibri"/>
              </a:rPr>
              <a:t>Les</a:t>
            </a:r>
            <a:r>
              <a:rPr sz="900" b="1" spc="9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6248" y="3022887"/>
            <a:ext cx="112839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</a:t>
            </a:r>
            <a:r>
              <a:rPr sz="900" b="1" u="heavy" spc="-10" dirty="0">
                <a:solidFill>
                  <a:srgbClr val="373638"/>
                </a:solidFill>
                <a:uFill>
                  <a:solidFill>
                    <a:srgbClr val="F5CA49"/>
                  </a:solidFill>
                </a:uFill>
                <a:latin typeface="Calibri"/>
                <a:cs typeface="Calibri"/>
              </a:rPr>
              <a:t>TEUR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ME</a:t>
            </a:r>
            <a:r>
              <a:rPr sz="900" b="1" u="heavy" spc="-10" dirty="0">
                <a:solidFill>
                  <a:srgbClr val="373638"/>
                </a:solidFill>
                <a:uFill>
                  <a:solidFill>
                    <a:srgbClr val="F5CA49"/>
                  </a:solidFill>
                </a:uFill>
                <a:latin typeface="Calibri"/>
                <a:cs typeface="Calibri"/>
              </a:rPr>
              <a:t>SURE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6208" y="2000799"/>
            <a:ext cx="1140460" cy="367665"/>
            <a:chOff x="486208" y="2000799"/>
            <a:chExt cx="1140460" cy="367665"/>
          </a:xfrm>
        </p:grpSpPr>
        <p:sp>
          <p:nvSpPr>
            <p:cNvPr id="34" name="object 34"/>
            <p:cNvSpPr/>
            <p:nvPr/>
          </p:nvSpPr>
          <p:spPr>
            <a:xfrm>
              <a:off x="486208" y="2000799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163" y="2035225"/>
              <a:ext cx="242335" cy="3217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377" y="2000799"/>
              <a:ext cx="508241" cy="36731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73514" y="2372669"/>
            <a:ext cx="45212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 protégée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5682" y="2347057"/>
            <a:ext cx="1168400" cy="4235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Partenaires</a:t>
            </a:r>
            <a:r>
              <a:rPr sz="800" spc="285" dirty="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endParaRPr sz="800">
              <a:latin typeface="Tahoma"/>
              <a:cs typeface="Tahoma"/>
            </a:endParaRPr>
          </a:p>
          <a:p>
            <a:pPr marL="12700" marR="544830">
              <a:lnSpc>
                <a:spcPts val="1000"/>
              </a:lnSpc>
              <a:spcBef>
                <a:spcPts val="40"/>
              </a:spcBef>
            </a:pPr>
            <a:r>
              <a:rPr sz="650" i="1" dirty="0">
                <a:solidFill>
                  <a:srgbClr val="231F20"/>
                </a:solidFill>
                <a:latin typeface="Arial"/>
                <a:cs typeface="Arial"/>
              </a:rPr>
              <a:t>(sanitaire,</a:t>
            </a:r>
            <a:r>
              <a:rPr sz="65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i="1" spc="-30" dirty="0">
                <a:solidFill>
                  <a:srgbClr val="231F20"/>
                </a:solidFill>
                <a:latin typeface="Arial"/>
                <a:cs typeface="Arial"/>
              </a:rPr>
              <a:t>social,</a:t>
            </a:r>
            <a:r>
              <a:rPr sz="65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231F20"/>
                </a:solidFill>
                <a:latin typeface="Arial"/>
                <a:cs typeface="Arial"/>
              </a:rPr>
              <a:t>médico-</a:t>
            </a:r>
            <a:r>
              <a:rPr sz="650" i="1" spc="-10" dirty="0">
                <a:solidFill>
                  <a:srgbClr val="231F20"/>
                </a:solidFill>
                <a:latin typeface="Arial"/>
                <a:cs typeface="Arial"/>
              </a:rPr>
              <a:t>social)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60808" y="2000027"/>
            <a:ext cx="3170555" cy="4090035"/>
            <a:chOff x="1760808" y="2000027"/>
            <a:chExt cx="3170555" cy="4090035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3991" y="3100690"/>
              <a:ext cx="508241" cy="36730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110534" y="3114306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7955" y="3102082"/>
              <a:ext cx="279006" cy="36670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760808" y="2000027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77644" y="2014676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5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5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5" h="345439">
                  <a:moveTo>
                    <a:pt x="226377" y="328155"/>
                  </a:moveTo>
                  <a:lnTo>
                    <a:pt x="207695" y="233514"/>
                  </a:lnTo>
                  <a:lnTo>
                    <a:pt x="205079" y="231851"/>
                  </a:lnTo>
                  <a:lnTo>
                    <a:pt x="202323" y="232295"/>
                  </a:lnTo>
                  <a:lnTo>
                    <a:pt x="199567" y="232752"/>
                  </a:lnTo>
                  <a:lnTo>
                    <a:pt x="197751" y="235191"/>
                  </a:lnTo>
                  <a:lnTo>
                    <a:pt x="216357" y="329552"/>
                  </a:lnTo>
                  <a:lnTo>
                    <a:pt x="218490" y="331127"/>
                  </a:lnTo>
                  <a:lnTo>
                    <a:pt x="221792" y="331050"/>
                  </a:lnTo>
                  <a:lnTo>
                    <a:pt x="224548" y="330581"/>
                  </a:lnTo>
                  <a:lnTo>
                    <a:pt x="226377" y="328155"/>
                  </a:lnTo>
                  <a:close/>
                </a:path>
                <a:path w="274955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67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51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21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82" y="129540"/>
                  </a:lnTo>
                  <a:lnTo>
                    <a:pt x="206362" y="121920"/>
                  </a:lnTo>
                  <a:lnTo>
                    <a:pt x="210007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49" y="62230"/>
                  </a:lnTo>
                  <a:lnTo>
                    <a:pt x="203441" y="26301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72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71" y="71120"/>
                  </a:lnTo>
                  <a:lnTo>
                    <a:pt x="116192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59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67" y="62230"/>
                  </a:lnTo>
                  <a:lnTo>
                    <a:pt x="106997" y="60960"/>
                  </a:lnTo>
                  <a:lnTo>
                    <a:pt x="94869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301"/>
                  </a:lnTo>
                  <a:lnTo>
                    <a:pt x="202831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50" y="226060"/>
                  </a:lnTo>
                  <a:lnTo>
                    <a:pt x="121907" y="269240"/>
                  </a:lnTo>
                  <a:lnTo>
                    <a:pt x="117627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27" y="327660"/>
                  </a:lnTo>
                  <a:lnTo>
                    <a:pt x="127622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54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27" y="229870"/>
                  </a:lnTo>
                  <a:lnTo>
                    <a:pt x="152730" y="276860"/>
                  </a:lnTo>
                  <a:lnTo>
                    <a:pt x="155130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79" y="280670"/>
                  </a:lnTo>
                  <a:lnTo>
                    <a:pt x="163385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36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0726" y="4925078"/>
              <a:ext cx="214490" cy="21450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7412" y="3901178"/>
              <a:ext cx="214490" cy="21450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6754" y="5875494"/>
              <a:ext cx="214490" cy="214505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73406" y="977206"/>
            <a:ext cx="380111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Ouverture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renouvellement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droits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personne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protégée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75" dirty="0">
                <a:solidFill>
                  <a:srgbClr val="231F20"/>
                </a:solidFill>
                <a:latin typeface="Arial"/>
                <a:cs typeface="Arial"/>
              </a:rPr>
              <a:t>(CSS,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35" dirty="0">
                <a:solidFill>
                  <a:srgbClr val="231F20"/>
                </a:solidFill>
                <a:latin typeface="Arial"/>
                <a:cs typeface="Arial"/>
              </a:rPr>
              <a:t>AAH,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35" dirty="0">
                <a:solidFill>
                  <a:srgbClr val="231F20"/>
                </a:solidFill>
                <a:latin typeface="Arial"/>
                <a:cs typeface="Arial"/>
              </a:rPr>
              <a:t>AL,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etc.)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formalités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administratives</a:t>
            </a:r>
            <a:r>
              <a:rPr sz="800" i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diverses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(impôts,</a:t>
            </a:r>
            <a:r>
              <a:rPr sz="800" i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demande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logement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social…)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30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328285" cy="7560309"/>
            <a:chOff x="0" y="0"/>
            <a:chExt cx="5328285" cy="7560309"/>
          </a:xfrm>
        </p:grpSpPr>
        <p:sp>
          <p:nvSpPr>
            <p:cNvPr id="4" name="object 4"/>
            <p:cNvSpPr/>
            <p:nvPr/>
          </p:nvSpPr>
          <p:spPr>
            <a:xfrm>
              <a:off x="0" y="14414"/>
              <a:ext cx="5328285" cy="7545705"/>
            </a:xfrm>
            <a:custGeom>
              <a:avLst/>
              <a:gdLst/>
              <a:ahLst/>
              <a:cxnLst/>
              <a:rect l="l" t="t" r="r" b="b"/>
              <a:pathLst>
                <a:path w="5328285" h="7545705">
                  <a:moveTo>
                    <a:pt x="0" y="7545590"/>
                  </a:moveTo>
                  <a:lnTo>
                    <a:pt x="5328005" y="7545590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754559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382" y="3628727"/>
              <a:ext cx="1412875" cy="723900"/>
            </a:xfrm>
            <a:custGeom>
              <a:avLst/>
              <a:gdLst/>
              <a:ahLst/>
              <a:cxnLst/>
              <a:rect l="l" t="t" r="r" b="b"/>
              <a:pathLst>
                <a:path w="1412875" h="723900">
                  <a:moveTo>
                    <a:pt x="1412417" y="723684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9D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820" y="520286"/>
            <a:ext cx="154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794199"/>
                </a:solidFill>
              </a:rPr>
              <a:t>LOGEMENT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2241003" y="963168"/>
            <a:ext cx="2583180" cy="739775"/>
          </a:xfrm>
          <a:prstGeom prst="rect">
            <a:avLst/>
          </a:prstGeom>
          <a:solidFill>
            <a:srgbClr val="CF2C79"/>
          </a:solidFill>
        </p:spPr>
        <p:txBody>
          <a:bodyPr vert="horz" wrap="square" lIns="0" tIns="90805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71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Principes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définis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loi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07950" marR="155575" algn="just">
              <a:lnSpc>
                <a:spcPts val="1100"/>
              </a:lnSpc>
              <a:spcBef>
                <a:spcPts val="40"/>
              </a:spcBef>
            </a:pPr>
            <a:r>
              <a:rPr sz="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protégée</a:t>
            </a:r>
            <a:r>
              <a:rPr sz="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choisit</a:t>
            </a:r>
            <a:r>
              <a:rPr sz="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librement</a:t>
            </a:r>
            <a:r>
              <a:rPr sz="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son</a:t>
            </a:r>
            <a:r>
              <a:rPr sz="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lieu</a:t>
            </a:r>
            <a:r>
              <a:rPr sz="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vie.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L’obligation</a:t>
            </a:r>
            <a:r>
              <a:rPr sz="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légale</a:t>
            </a:r>
            <a:r>
              <a:rPr sz="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toute</a:t>
            </a:r>
            <a:r>
              <a:rPr sz="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est</a:t>
            </a:r>
            <a:r>
              <a:rPr sz="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d’assurer</a:t>
            </a:r>
            <a:r>
              <a:rPr sz="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son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bien.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mandataire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veille.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1003" y="1702765"/>
            <a:ext cx="2583180" cy="1564005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9080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71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Pratiques</a:t>
            </a:r>
            <a:r>
              <a:rPr sz="90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partagées</a:t>
            </a:r>
            <a:r>
              <a:rPr sz="90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07950" marR="400685">
              <a:lnSpc>
                <a:spcPts val="1100"/>
              </a:lnSpc>
              <a:spcBef>
                <a:spcPts val="40"/>
              </a:spcBef>
            </a:pP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mandataire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ne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se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porte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jamais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caution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pour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le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logement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l’hébergement.</a:t>
            </a:r>
            <a:endParaRPr sz="800">
              <a:latin typeface="Lucida Sans Unicode"/>
              <a:cs typeface="Lucida Sans Unicode"/>
            </a:endParaRPr>
          </a:p>
          <a:p>
            <a:pPr marL="107950" marR="161290">
              <a:lnSpc>
                <a:spcPts val="1100"/>
              </a:lnSpc>
            </a:pP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L’usage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du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logement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est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seule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responsabilité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protégée</a:t>
            </a:r>
            <a:r>
              <a:rPr sz="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(ménage,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rangement,</a:t>
            </a:r>
            <a:r>
              <a:rPr sz="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nuisances,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occupation…)</a:t>
            </a:r>
            <a:endParaRPr sz="800">
              <a:latin typeface="Lucida Sans Unicode"/>
              <a:cs typeface="Lucida Sans Unicode"/>
            </a:endParaRPr>
          </a:p>
          <a:p>
            <a:pPr marL="107950" marR="290830">
              <a:lnSpc>
                <a:spcPts val="1100"/>
              </a:lnSpc>
            </a:pP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Si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protégée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se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trouve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difficulté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dans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réalisation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certaines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tâches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et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si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elle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est</a:t>
            </a:r>
            <a:endParaRPr sz="800">
              <a:latin typeface="Lucida Sans Unicode"/>
              <a:cs typeface="Lucida Sans Unicode"/>
            </a:endParaRPr>
          </a:p>
          <a:p>
            <a:pPr marL="107950" marR="167005">
              <a:lnSpc>
                <a:spcPts val="1100"/>
              </a:lnSpc>
            </a:pP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d’accord,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mandataire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peut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favoriser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mise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place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d’étayage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(aide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domicile,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SAVS…).</a:t>
            </a:r>
            <a:endParaRPr sz="80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2918" y="1101369"/>
            <a:ext cx="4878070" cy="3369945"/>
            <a:chOff x="462918" y="1101369"/>
            <a:chExt cx="4878070" cy="3369945"/>
          </a:xfrm>
        </p:grpSpPr>
        <p:sp>
          <p:nvSpPr>
            <p:cNvPr id="11" name="object 11"/>
            <p:cNvSpPr/>
            <p:nvPr/>
          </p:nvSpPr>
          <p:spPr>
            <a:xfrm>
              <a:off x="503999" y="1101369"/>
              <a:ext cx="369570" cy="80645"/>
            </a:xfrm>
            <a:custGeom>
              <a:avLst/>
              <a:gdLst/>
              <a:ahLst/>
              <a:cxnLst/>
              <a:rect l="l" t="t" r="r" b="b"/>
              <a:pathLst>
                <a:path w="369569" h="80644">
                  <a:moveTo>
                    <a:pt x="368998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368998" y="800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5618" y="4458228"/>
              <a:ext cx="4852670" cy="0"/>
            </a:xfrm>
            <a:custGeom>
              <a:avLst/>
              <a:gdLst/>
              <a:ahLst/>
              <a:cxnLst/>
              <a:rect l="l" t="t" r="r" b="b"/>
              <a:pathLst>
                <a:path w="4852670">
                  <a:moveTo>
                    <a:pt x="0" y="0"/>
                  </a:moveTo>
                  <a:lnTo>
                    <a:pt x="4852386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5226" y="4601121"/>
            <a:ext cx="1096010" cy="629920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344805" marR="254000" indent="-109220">
              <a:lnSpc>
                <a:spcPts val="1000"/>
              </a:lnSpc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SIMPLE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226" y="5966599"/>
            <a:ext cx="1096010" cy="629920"/>
          </a:xfrm>
          <a:prstGeom prst="rect">
            <a:avLst/>
          </a:prstGeom>
          <a:solidFill>
            <a:srgbClr val="FBAE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TUTELLE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5226" y="5282742"/>
            <a:ext cx="1096010" cy="629920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29235" marR="247015" indent="6985">
              <a:lnSpc>
                <a:spcPts val="1000"/>
              </a:lnSpc>
              <a:spcBef>
                <a:spcPts val="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RENFORCÉE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1103" y="4516729"/>
            <a:ext cx="922655" cy="2079625"/>
          </a:xfrm>
          <a:prstGeom prst="rect">
            <a:avLst/>
          </a:prstGeom>
          <a:solidFill>
            <a:srgbClr val="FBAE33">
              <a:alpha val="16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2710" marR="85090" algn="ctr">
              <a:lnSpc>
                <a:spcPct val="104099"/>
              </a:lnSpc>
              <a:spcBef>
                <a:spcPts val="705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personne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protégée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fait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les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recherches,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selon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ses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capacités.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6748" y="4516729"/>
            <a:ext cx="922655" cy="2079625"/>
          </a:xfrm>
          <a:prstGeom prst="rect">
            <a:avLst/>
          </a:prstGeom>
          <a:solidFill>
            <a:srgbClr val="FBAE33">
              <a:alpha val="16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63830" marR="154305" algn="ctr">
              <a:lnSpc>
                <a:spcPct val="104099"/>
              </a:lnSpc>
              <a:spcBef>
                <a:spcPts val="705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Aide, accompagne, oriente</a:t>
            </a:r>
            <a:endParaRPr sz="8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1046" y="4516729"/>
            <a:ext cx="922655" cy="2079625"/>
          </a:xfrm>
          <a:prstGeom prst="rect">
            <a:avLst/>
          </a:prstGeom>
          <a:solidFill>
            <a:srgbClr val="FBAE33">
              <a:alpha val="16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09220" marR="101600" indent="-635" algn="ctr">
              <a:lnSpc>
                <a:spcPct val="104099"/>
              </a:lnSpc>
              <a:spcBef>
                <a:spcPts val="705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conseille</a:t>
            </a:r>
            <a:r>
              <a:rPr sz="800" spc="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la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personne,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notamment</a:t>
            </a:r>
            <a:r>
              <a:rPr sz="8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sur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les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contraintes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sa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situation (budget…).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3682" y="1365728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73638"/>
                </a:solidFill>
                <a:latin typeface="Calibri"/>
                <a:cs typeface="Calibri"/>
              </a:rPr>
              <a:t>Les</a:t>
            </a:r>
            <a:r>
              <a:rPr sz="900" b="1" spc="9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534" y="4099958"/>
            <a:ext cx="458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ME</a:t>
            </a:r>
            <a:r>
              <a:rPr sz="900" b="1" u="heavy" spc="-10" dirty="0">
                <a:solidFill>
                  <a:srgbClr val="373638"/>
                </a:solidFill>
                <a:uFill>
                  <a:solidFill>
                    <a:srgbClr val="F5CA49"/>
                  </a:solidFill>
                </a:uFill>
                <a:latin typeface="Calibri"/>
                <a:cs typeface="Calibri"/>
              </a:rPr>
              <a:t>SURE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4599" y="3566712"/>
            <a:ext cx="4248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6376" y="1598949"/>
            <a:ext cx="508634" cy="891540"/>
            <a:chOff x="506376" y="1598949"/>
            <a:chExt cx="508634" cy="891540"/>
          </a:xfrm>
        </p:grpSpPr>
        <p:sp>
          <p:nvSpPr>
            <p:cNvPr id="23" name="object 23"/>
            <p:cNvSpPr/>
            <p:nvPr/>
          </p:nvSpPr>
          <p:spPr>
            <a:xfrm>
              <a:off x="506376" y="1598949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333" y="1633373"/>
              <a:ext cx="242335" cy="3217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376" y="2122948"/>
              <a:ext cx="508241" cy="36731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21299" y="1611508"/>
            <a:ext cx="45402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Personne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protégée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2113" y="2098789"/>
            <a:ext cx="676910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Partenaires </a:t>
            </a:r>
            <a:r>
              <a:rPr sz="700" i="1" spc="-10" dirty="0">
                <a:solidFill>
                  <a:srgbClr val="231F20"/>
                </a:solidFill>
                <a:latin typeface="Arial"/>
                <a:cs typeface="Arial"/>
              </a:rPr>
              <a:t>(sanitaire, social,</a:t>
            </a:r>
            <a:r>
              <a:rPr sz="70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i="1" spc="-10" dirty="0">
                <a:solidFill>
                  <a:srgbClr val="231F20"/>
                </a:solidFill>
                <a:latin typeface="Arial"/>
                <a:cs typeface="Arial"/>
              </a:rPr>
              <a:t>médico-social)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1299" y="2753250"/>
            <a:ext cx="5289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73796" y="3914292"/>
            <a:ext cx="2950210" cy="468630"/>
          </a:xfrm>
          <a:prstGeom prst="rect">
            <a:avLst/>
          </a:prstGeom>
          <a:solidFill>
            <a:srgbClr val="FBAE33"/>
          </a:solidFill>
        </p:spPr>
        <p:txBody>
          <a:bodyPr vert="horz" wrap="square" lIns="0" tIns="120014" rIns="0" bIns="0" rtlCol="0">
            <a:spAutoFit/>
          </a:bodyPr>
          <a:lstStyle/>
          <a:p>
            <a:pPr marL="1086485" marR="1080770" algn="ctr">
              <a:lnSpc>
                <a:spcPts val="1000"/>
              </a:lnSpc>
              <a:spcBef>
                <a:spcPts val="944"/>
              </a:spcBef>
            </a:pP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RECHERCHE</a:t>
            </a:r>
            <a:r>
              <a:rPr sz="9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LOGEMENT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06376" y="2634327"/>
            <a:ext cx="4822190" cy="1544320"/>
            <a:chOff x="506376" y="2634327"/>
            <a:chExt cx="4822190" cy="1544320"/>
          </a:xfrm>
        </p:grpSpPr>
        <p:sp>
          <p:nvSpPr>
            <p:cNvPr id="31" name="object 31"/>
            <p:cNvSpPr/>
            <p:nvPr/>
          </p:nvSpPr>
          <p:spPr>
            <a:xfrm>
              <a:off x="4997146" y="4127709"/>
              <a:ext cx="331470" cy="50800"/>
            </a:xfrm>
            <a:custGeom>
              <a:avLst/>
              <a:gdLst/>
              <a:ahLst/>
              <a:cxnLst/>
              <a:rect l="l" t="t" r="r" b="b"/>
              <a:pathLst>
                <a:path w="331470" h="50800">
                  <a:moveTo>
                    <a:pt x="0" y="50800"/>
                  </a:moveTo>
                  <a:lnTo>
                    <a:pt x="330859" y="50800"/>
                  </a:lnTo>
                  <a:lnTo>
                    <a:pt x="330859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73796" y="3440531"/>
              <a:ext cx="2950210" cy="474345"/>
            </a:xfrm>
            <a:custGeom>
              <a:avLst/>
              <a:gdLst/>
              <a:ahLst/>
              <a:cxnLst/>
              <a:rect l="l" t="t" r="r" b="b"/>
              <a:pathLst>
                <a:path w="2950210" h="474345">
                  <a:moveTo>
                    <a:pt x="2950197" y="0"/>
                  </a:moveTo>
                  <a:lnTo>
                    <a:pt x="0" y="0"/>
                  </a:lnTo>
                  <a:lnTo>
                    <a:pt x="0" y="473760"/>
                  </a:lnTo>
                  <a:lnTo>
                    <a:pt x="2950197" y="473760"/>
                  </a:lnTo>
                  <a:lnTo>
                    <a:pt x="2950197" y="0"/>
                  </a:lnTo>
                  <a:close/>
                </a:path>
              </a:pathLst>
            </a:custGeom>
            <a:solidFill>
              <a:srgbClr val="F5C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33045" y="3509591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6001" y="3544015"/>
              <a:ext cx="242335" cy="3217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8276" y="3495400"/>
              <a:ext cx="508241" cy="36731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6376" y="2634327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3214" y="2648978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5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5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5" h="345439">
                  <a:moveTo>
                    <a:pt x="226364" y="328155"/>
                  </a:moveTo>
                  <a:lnTo>
                    <a:pt x="207683" y="233514"/>
                  </a:lnTo>
                  <a:lnTo>
                    <a:pt x="205066" y="231851"/>
                  </a:lnTo>
                  <a:lnTo>
                    <a:pt x="202311" y="232295"/>
                  </a:lnTo>
                  <a:lnTo>
                    <a:pt x="199555" y="232752"/>
                  </a:lnTo>
                  <a:lnTo>
                    <a:pt x="197739" y="235191"/>
                  </a:lnTo>
                  <a:lnTo>
                    <a:pt x="216344" y="329552"/>
                  </a:lnTo>
                  <a:lnTo>
                    <a:pt x="218478" y="331127"/>
                  </a:lnTo>
                  <a:lnTo>
                    <a:pt x="221780" y="331050"/>
                  </a:lnTo>
                  <a:lnTo>
                    <a:pt x="224536" y="330581"/>
                  </a:lnTo>
                  <a:lnTo>
                    <a:pt x="226364" y="328155"/>
                  </a:lnTo>
                  <a:close/>
                </a:path>
                <a:path w="274955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67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51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08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69" y="129540"/>
                  </a:lnTo>
                  <a:lnTo>
                    <a:pt x="206362" y="121920"/>
                  </a:lnTo>
                  <a:lnTo>
                    <a:pt x="210007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49" y="62230"/>
                  </a:lnTo>
                  <a:lnTo>
                    <a:pt x="203441" y="26301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59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59" y="71120"/>
                  </a:lnTo>
                  <a:lnTo>
                    <a:pt x="116192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59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67" y="62230"/>
                  </a:lnTo>
                  <a:lnTo>
                    <a:pt x="106997" y="60960"/>
                  </a:lnTo>
                  <a:lnTo>
                    <a:pt x="94869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301"/>
                  </a:lnTo>
                  <a:lnTo>
                    <a:pt x="202831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50" y="226060"/>
                  </a:lnTo>
                  <a:lnTo>
                    <a:pt x="121907" y="269240"/>
                  </a:lnTo>
                  <a:lnTo>
                    <a:pt x="117627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15" y="327660"/>
                  </a:lnTo>
                  <a:lnTo>
                    <a:pt x="127622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41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27" y="229870"/>
                  </a:lnTo>
                  <a:lnTo>
                    <a:pt x="152730" y="276860"/>
                  </a:lnTo>
                  <a:lnTo>
                    <a:pt x="155130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79" y="280670"/>
                  </a:lnTo>
                  <a:lnTo>
                    <a:pt x="163385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23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70376" y="3501852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87215" y="3516502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4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4" h="345439">
                  <a:moveTo>
                    <a:pt x="165036" y="119837"/>
                  </a:moveTo>
                  <a:lnTo>
                    <a:pt x="163537" y="115989"/>
                  </a:lnTo>
                  <a:lnTo>
                    <a:pt x="155003" y="118719"/>
                  </a:lnTo>
                  <a:lnTo>
                    <a:pt x="149263" y="120294"/>
                  </a:lnTo>
                  <a:lnTo>
                    <a:pt x="127038" y="117538"/>
                  </a:lnTo>
                  <a:lnTo>
                    <a:pt x="123850" y="117043"/>
                  </a:lnTo>
                  <a:lnTo>
                    <a:pt x="149707" y="125907"/>
                  </a:lnTo>
                  <a:lnTo>
                    <a:pt x="156819" y="124523"/>
                  </a:lnTo>
                  <a:lnTo>
                    <a:pt x="162674" y="121183"/>
                  </a:lnTo>
                  <a:lnTo>
                    <a:pt x="165036" y="119837"/>
                  </a:lnTo>
                  <a:close/>
                </a:path>
                <a:path w="274954" h="345439">
                  <a:moveTo>
                    <a:pt x="226364" y="328155"/>
                  </a:moveTo>
                  <a:lnTo>
                    <a:pt x="207683" y="233514"/>
                  </a:lnTo>
                  <a:lnTo>
                    <a:pt x="205066" y="231851"/>
                  </a:lnTo>
                  <a:lnTo>
                    <a:pt x="202311" y="232295"/>
                  </a:lnTo>
                  <a:lnTo>
                    <a:pt x="199555" y="232752"/>
                  </a:lnTo>
                  <a:lnTo>
                    <a:pt x="197739" y="235191"/>
                  </a:lnTo>
                  <a:lnTo>
                    <a:pt x="216344" y="329552"/>
                  </a:lnTo>
                  <a:lnTo>
                    <a:pt x="218478" y="331127"/>
                  </a:lnTo>
                  <a:lnTo>
                    <a:pt x="221780" y="331050"/>
                  </a:lnTo>
                  <a:lnTo>
                    <a:pt x="224536" y="330581"/>
                  </a:lnTo>
                  <a:lnTo>
                    <a:pt x="226364" y="328155"/>
                  </a:lnTo>
                  <a:close/>
                </a:path>
                <a:path w="274954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67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51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08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69" y="129540"/>
                  </a:lnTo>
                  <a:lnTo>
                    <a:pt x="206362" y="121920"/>
                  </a:lnTo>
                  <a:lnTo>
                    <a:pt x="210007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36" y="62230"/>
                  </a:lnTo>
                  <a:lnTo>
                    <a:pt x="203441" y="26301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68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44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59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59" y="71120"/>
                  </a:lnTo>
                  <a:lnTo>
                    <a:pt x="116192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59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67" y="62230"/>
                  </a:lnTo>
                  <a:lnTo>
                    <a:pt x="106997" y="60960"/>
                  </a:lnTo>
                  <a:lnTo>
                    <a:pt x="94869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301"/>
                  </a:lnTo>
                  <a:lnTo>
                    <a:pt x="167944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10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50" y="226060"/>
                  </a:lnTo>
                  <a:lnTo>
                    <a:pt x="121907" y="269240"/>
                  </a:lnTo>
                  <a:lnTo>
                    <a:pt x="117627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15" y="327660"/>
                  </a:lnTo>
                  <a:lnTo>
                    <a:pt x="127622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41" y="233680"/>
                  </a:lnTo>
                  <a:lnTo>
                    <a:pt x="130060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27" y="229870"/>
                  </a:lnTo>
                  <a:lnTo>
                    <a:pt x="152730" y="276860"/>
                  </a:lnTo>
                  <a:lnTo>
                    <a:pt x="155130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66" y="280670"/>
                  </a:lnTo>
                  <a:lnTo>
                    <a:pt x="163385" y="233680"/>
                  </a:lnTo>
                  <a:lnTo>
                    <a:pt x="165176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59" y="187960"/>
                  </a:lnTo>
                  <a:lnTo>
                    <a:pt x="181775" y="186690"/>
                  </a:lnTo>
                  <a:lnTo>
                    <a:pt x="187223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78243" y="3755574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4">
                  <a:moveTo>
                    <a:pt x="26550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5C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31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2699" y="0"/>
            <a:ext cx="5340985" cy="7560309"/>
            <a:chOff x="-12699" y="0"/>
            <a:chExt cx="5340985" cy="756030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14414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14414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458228"/>
              <a:ext cx="4805680" cy="0"/>
            </a:xfrm>
            <a:custGeom>
              <a:avLst/>
              <a:gdLst/>
              <a:ahLst/>
              <a:cxnLst/>
              <a:rect l="l" t="t" r="r" b="b"/>
              <a:pathLst>
                <a:path w="4805680">
                  <a:moveTo>
                    <a:pt x="0" y="0"/>
                  </a:moveTo>
                  <a:lnTo>
                    <a:pt x="4805447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27709"/>
              <a:ext cx="217170" cy="50800"/>
            </a:xfrm>
            <a:custGeom>
              <a:avLst/>
              <a:gdLst/>
              <a:ahLst/>
              <a:cxnLst/>
              <a:rect l="l" t="t" r="r" b="b"/>
              <a:pathLst>
                <a:path w="217170" h="50800">
                  <a:moveTo>
                    <a:pt x="216744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216744" y="50800"/>
                  </a:lnTo>
                  <a:lnTo>
                    <a:pt x="216744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949" y="4056870"/>
              <a:ext cx="94615" cy="191135"/>
            </a:xfrm>
            <a:custGeom>
              <a:avLst/>
              <a:gdLst/>
              <a:ahLst/>
              <a:cxnLst/>
              <a:rect l="l" t="t" r="r" b="b"/>
              <a:pathLst>
                <a:path w="94614" h="191135">
                  <a:moveTo>
                    <a:pt x="10426" y="0"/>
                  </a:moveTo>
                  <a:lnTo>
                    <a:pt x="94564" y="96240"/>
                  </a:lnTo>
                  <a:lnTo>
                    <a:pt x="0" y="190804"/>
                  </a:lnTo>
                </a:path>
              </a:pathLst>
            </a:custGeom>
            <a:ln w="76200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833" y="4516018"/>
              <a:ext cx="4307205" cy="2080260"/>
            </a:xfrm>
            <a:custGeom>
              <a:avLst/>
              <a:gdLst/>
              <a:ahLst/>
              <a:cxnLst/>
              <a:rect l="l" t="t" r="r" b="b"/>
              <a:pathLst>
                <a:path w="4307205" h="2080260">
                  <a:moveTo>
                    <a:pt x="922502" y="711"/>
                  </a:moveTo>
                  <a:lnTo>
                    <a:pt x="0" y="711"/>
                  </a:lnTo>
                  <a:lnTo>
                    <a:pt x="0" y="2080031"/>
                  </a:lnTo>
                  <a:lnTo>
                    <a:pt x="922502" y="2080031"/>
                  </a:lnTo>
                  <a:lnTo>
                    <a:pt x="922502" y="711"/>
                  </a:lnTo>
                  <a:close/>
                </a:path>
                <a:path w="4307205" h="2080260">
                  <a:moveTo>
                    <a:pt x="2568156" y="1450581"/>
                  </a:moveTo>
                  <a:lnTo>
                    <a:pt x="984161" y="1450581"/>
                  </a:lnTo>
                  <a:lnTo>
                    <a:pt x="984161" y="2080031"/>
                  </a:lnTo>
                  <a:lnTo>
                    <a:pt x="2568156" y="2080031"/>
                  </a:lnTo>
                  <a:lnTo>
                    <a:pt x="2568156" y="1450581"/>
                  </a:lnTo>
                  <a:close/>
                </a:path>
                <a:path w="4307205" h="2080260">
                  <a:moveTo>
                    <a:pt x="2568156" y="711"/>
                  </a:moveTo>
                  <a:lnTo>
                    <a:pt x="984161" y="711"/>
                  </a:lnTo>
                  <a:lnTo>
                    <a:pt x="984161" y="1377175"/>
                  </a:lnTo>
                  <a:lnTo>
                    <a:pt x="2568156" y="1377175"/>
                  </a:lnTo>
                  <a:lnTo>
                    <a:pt x="2568156" y="711"/>
                  </a:lnTo>
                  <a:close/>
                </a:path>
                <a:path w="4307205" h="2080260">
                  <a:moveTo>
                    <a:pt x="3322370" y="761873"/>
                  </a:moveTo>
                  <a:lnTo>
                    <a:pt x="2642082" y="761873"/>
                  </a:lnTo>
                  <a:lnTo>
                    <a:pt x="2642082" y="2080031"/>
                  </a:lnTo>
                  <a:lnTo>
                    <a:pt x="3322370" y="2080031"/>
                  </a:lnTo>
                  <a:lnTo>
                    <a:pt x="3322370" y="761873"/>
                  </a:lnTo>
                  <a:close/>
                </a:path>
                <a:path w="4307205" h="2080260">
                  <a:moveTo>
                    <a:pt x="3322370" y="0"/>
                  </a:moveTo>
                  <a:lnTo>
                    <a:pt x="2568168" y="0"/>
                  </a:lnTo>
                  <a:lnTo>
                    <a:pt x="2568168" y="688949"/>
                  </a:lnTo>
                  <a:lnTo>
                    <a:pt x="3322370" y="688949"/>
                  </a:lnTo>
                  <a:lnTo>
                    <a:pt x="3322370" y="0"/>
                  </a:lnTo>
                  <a:close/>
                </a:path>
                <a:path w="4307205" h="2080260">
                  <a:moveTo>
                    <a:pt x="4306989" y="1450581"/>
                  </a:moveTo>
                  <a:lnTo>
                    <a:pt x="3384499" y="1450581"/>
                  </a:lnTo>
                  <a:lnTo>
                    <a:pt x="3384499" y="2080031"/>
                  </a:lnTo>
                  <a:lnTo>
                    <a:pt x="4306989" y="2080031"/>
                  </a:lnTo>
                  <a:lnTo>
                    <a:pt x="4306989" y="1450581"/>
                  </a:lnTo>
                  <a:close/>
                </a:path>
                <a:path w="4307205" h="2080260">
                  <a:moveTo>
                    <a:pt x="4306989" y="711"/>
                  </a:moveTo>
                  <a:lnTo>
                    <a:pt x="3384499" y="711"/>
                  </a:lnTo>
                  <a:lnTo>
                    <a:pt x="3384499" y="1377175"/>
                  </a:lnTo>
                  <a:lnTo>
                    <a:pt x="4306989" y="1377175"/>
                  </a:lnTo>
                  <a:lnTo>
                    <a:pt x="4306989" y="711"/>
                  </a:lnTo>
                  <a:close/>
                </a:path>
              </a:pathLst>
            </a:custGeom>
            <a:solidFill>
              <a:srgbClr val="FBAE33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3999" y="3915384"/>
              <a:ext cx="4320540" cy="474345"/>
            </a:xfrm>
            <a:custGeom>
              <a:avLst/>
              <a:gdLst/>
              <a:ahLst/>
              <a:cxnLst/>
              <a:rect l="l" t="t" r="r" b="b"/>
              <a:pathLst>
                <a:path w="4320540" h="474345">
                  <a:moveTo>
                    <a:pt x="4320006" y="0"/>
                  </a:moveTo>
                  <a:lnTo>
                    <a:pt x="0" y="0"/>
                  </a:lnTo>
                  <a:lnTo>
                    <a:pt x="0" y="473760"/>
                  </a:lnTo>
                  <a:lnTo>
                    <a:pt x="4320006" y="473760"/>
                  </a:lnTo>
                  <a:lnTo>
                    <a:pt x="4320006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8833" y="5290456"/>
            <a:ext cx="922655" cy="781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1610" marR="17399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personne protégée</a:t>
            </a:r>
            <a:endParaRPr sz="800">
              <a:latin typeface="Tahoma"/>
              <a:cs typeface="Tahoma"/>
            </a:endParaRPr>
          </a:p>
          <a:p>
            <a:pPr marL="71755" marR="64135" algn="ctr">
              <a:lnSpc>
                <a:spcPct val="104099"/>
              </a:lnSpc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(avec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éventuelle-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ment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parte-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naire,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fonction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ses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missions).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3332" y="5163596"/>
            <a:ext cx="922655" cy="655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5570" marR="10795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Avec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l’accord</a:t>
            </a:r>
            <a:r>
              <a:rPr sz="800" spc="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personne,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endParaRPr sz="800">
              <a:latin typeface="Tahoma"/>
              <a:cs typeface="Tahoma"/>
            </a:endParaRPr>
          </a:p>
          <a:p>
            <a:pPr marL="61594" marR="55244" algn="ctr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demande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l’autori-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sation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au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juge.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2994" y="6305339"/>
            <a:ext cx="328612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90165" marR="70485" indent="-74930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avec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l’autorisa-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tion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du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juge.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081" y="506120"/>
            <a:ext cx="4324350" cy="5954395"/>
            <a:chOff x="502081" y="506120"/>
            <a:chExt cx="4324350" cy="595439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999" y="508241"/>
              <a:ext cx="4320006" cy="29322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5954" y="4717274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909" y="4751698"/>
              <a:ext cx="242335" cy="3217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40877" y="4968462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3832" y="5002886"/>
              <a:ext cx="242336" cy="3217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02081" y="506120"/>
              <a:ext cx="4324350" cy="2936875"/>
            </a:xfrm>
            <a:custGeom>
              <a:avLst/>
              <a:gdLst/>
              <a:ahLst/>
              <a:cxnLst/>
              <a:rect l="l" t="t" r="r" b="b"/>
              <a:pathLst>
                <a:path w="4324350" h="2936875">
                  <a:moveTo>
                    <a:pt x="4323829" y="0"/>
                  </a:moveTo>
                  <a:lnTo>
                    <a:pt x="0" y="0"/>
                  </a:lnTo>
                  <a:lnTo>
                    <a:pt x="0" y="2936532"/>
                  </a:lnTo>
                  <a:lnTo>
                    <a:pt x="4323829" y="2936532"/>
                  </a:lnTo>
                  <a:lnTo>
                    <a:pt x="4323829" y="0"/>
                  </a:lnTo>
                  <a:close/>
                </a:path>
              </a:pathLst>
            </a:custGeom>
            <a:solidFill>
              <a:srgbClr val="F9D651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40877" y="6100204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7717" y="6114859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5" h="345439">
                  <a:moveTo>
                    <a:pt x="80035" y="244767"/>
                  </a:moveTo>
                  <a:lnTo>
                    <a:pt x="78295" y="242277"/>
                  </a:lnTo>
                  <a:lnTo>
                    <a:pt x="75565" y="241731"/>
                  </a:lnTo>
                  <a:lnTo>
                    <a:pt x="72847" y="241185"/>
                  </a:lnTo>
                  <a:lnTo>
                    <a:pt x="70142" y="242785"/>
                  </a:lnTo>
                  <a:lnTo>
                    <a:pt x="50076" y="327990"/>
                  </a:lnTo>
                  <a:lnTo>
                    <a:pt x="51816" y="330466"/>
                  </a:lnTo>
                  <a:lnTo>
                    <a:pt x="55626" y="331127"/>
                  </a:lnTo>
                  <a:lnTo>
                    <a:pt x="57950" y="331127"/>
                  </a:lnTo>
                  <a:lnTo>
                    <a:pt x="60045" y="329628"/>
                  </a:lnTo>
                  <a:lnTo>
                    <a:pt x="80035" y="244767"/>
                  </a:lnTo>
                  <a:close/>
                </a:path>
                <a:path w="274955" h="345439">
                  <a:moveTo>
                    <a:pt x="165036" y="119824"/>
                  </a:moveTo>
                  <a:lnTo>
                    <a:pt x="163537" y="115976"/>
                  </a:lnTo>
                  <a:lnTo>
                    <a:pt x="155003" y="118706"/>
                  </a:lnTo>
                  <a:lnTo>
                    <a:pt x="149263" y="120281"/>
                  </a:lnTo>
                  <a:lnTo>
                    <a:pt x="127038" y="117525"/>
                  </a:lnTo>
                  <a:lnTo>
                    <a:pt x="123850" y="117030"/>
                  </a:lnTo>
                  <a:lnTo>
                    <a:pt x="149707" y="125895"/>
                  </a:lnTo>
                  <a:lnTo>
                    <a:pt x="156819" y="124510"/>
                  </a:lnTo>
                  <a:lnTo>
                    <a:pt x="162674" y="121170"/>
                  </a:lnTo>
                  <a:lnTo>
                    <a:pt x="165036" y="119824"/>
                  </a:lnTo>
                  <a:close/>
                </a:path>
                <a:path w="274955" h="345439">
                  <a:moveTo>
                    <a:pt x="226364" y="328155"/>
                  </a:moveTo>
                  <a:lnTo>
                    <a:pt x="207683" y="233514"/>
                  </a:lnTo>
                  <a:lnTo>
                    <a:pt x="205066" y="231851"/>
                  </a:lnTo>
                  <a:lnTo>
                    <a:pt x="202311" y="232295"/>
                  </a:lnTo>
                  <a:lnTo>
                    <a:pt x="199555" y="232752"/>
                  </a:lnTo>
                  <a:lnTo>
                    <a:pt x="197739" y="235191"/>
                  </a:lnTo>
                  <a:lnTo>
                    <a:pt x="216344" y="329552"/>
                  </a:lnTo>
                  <a:lnTo>
                    <a:pt x="218478" y="331127"/>
                  </a:lnTo>
                  <a:lnTo>
                    <a:pt x="221780" y="331050"/>
                  </a:lnTo>
                  <a:lnTo>
                    <a:pt x="224536" y="330581"/>
                  </a:lnTo>
                  <a:lnTo>
                    <a:pt x="226364" y="328155"/>
                  </a:lnTo>
                  <a:close/>
                </a:path>
                <a:path w="274955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67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51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08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69" y="129540"/>
                  </a:lnTo>
                  <a:lnTo>
                    <a:pt x="206362" y="121920"/>
                  </a:lnTo>
                  <a:lnTo>
                    <a:pt x="210007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36" y="62230"/>
                  </a:lnTo>
                  <a:lnTo>
                    <a:pt x="203441" y="26301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68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44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59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59" y="71120"/>
                  </a:lnTo>
                  <a:lnTo>
                    <a:pt x="116192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59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67" y="62230"/>
                  </a:lnTo>
                  <a:lnTo>
                    <a:pt x="106997" y="60960"/>
                  </a:lnTo>
                  <a:lnTo>
                    <a:pt x="94869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301"/>
                  </a:lnTo>
                  <a:lnTo>
                    <a:pt x="167944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10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50" y="226060"/>
                  </a:lnTo>
                  <a:lnTo>
                    <a:pt x="121907" y="269240"/>
                  </a:lnTo>
                  <a:lnTo>
                    <a:pt x="117627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15" y="327660"/>
                  </a:lnTo>
                  <a:lnTo>
                    <a:pt x="127609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41" y="233680"/>
                  </a:lnTo>
                  <a:lnTo>
                    <a:pt x="130060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27" y="229870"/>
                  </a:lnTo>
                  <a:lnTo>
                    <a:pt x="152730" y="276860"/>
                  </a:lnTo>
                  <a:lnTo>
                    <a:pt x="155130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66" y="280670"/>
                  </a:lnTo>
                  <a:lnTo>
                    <a:pt x="163385" y="233680"/>
                  </a:lnTo>
                  <a:lnTo>
                    <a:pt x="165176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59" y="187960"/>
                  </a:lnTo>
                  <a:lnTo>
                    <a:pt x="181775" y="186690"/>
                  </a:lnTo>
                  <a:lnTo>
                    <a:pt x="187223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78113" y="6014711"/>
              <a:ext cx="373380" cy="264795"/>
            </a:xfrm>
            <a:custGeom>
              <a:avLst/>
              <a:gdLst/>
              <a:ahLst/>
              <a:cxnLst/>
              <a:rect l="l" t="t" r="r" b="b"/>
              <a:pathLst>
                <a:path w="373379" h="264795">
                  <a:moveTo>
                    <a:pt x="267271" y="0"/>
                  </a:moveTo>
                  <a:lnTo>
                    <a:pt x="105663" y="0"/>
                  </a:lnTo>
                  <a:lnTo>
                    <a:pt x="64534" y="8303"/>
                  </a:lnTo>
                  <a:lnTo>
                    <a:pt x="30948" y="30948"/>
                  </a:lnTo>
                  <a:lnTo>
                    <a:pt x="8303" y="64534"/>
                  </a:lnTo>
                  <a:lnTo>
                    <a:pt x="0" y="105663"/>
                  </a:lnTo>
                  <a:lnTo>
                    <a:pt x="0" y="158559"/>
                  </a:lnTo>
                  <a:lnTo>
                    <a:pt x="8303" y="199690"/>
                  </a:lnTo>
                  <a:lnTo>
                    <a:pt x="30948" y="233281"/>
                  </a:lnTo>
                  <a:lnTo>
                    <a:pt x="64534" y="255930"/>
                  </a:lnTo>
                  <a:lnTo>
                    <a:pt x="105663" y="264236"/>
                  </a:lnTo>
                  <a:lnTo>
                    <a:pt x="267271" y="264236"/>
                  </a:lnTo>
                  <a:lnTo>
                    <a:pt x="308402" y="255930"/>
                  </a:lnTo>
                  <a:lnTo>
                    <a:pt x="341993" y="233281"/>
                  </a:lnTo>
                  <a:lnTo>
                    <a:pt x="364642" y="199690"/>
                  </a:lnTo>
                  <a:lnTo>
                    <a:pt x="372948" y="158559"/>
                  </a:lnTo>
                  <a:lnTo>
                    <a:pt x="372948" y="105663"/>
                  </a:lnTo>
                  <a:lnTo>
                    <a:pt x="364642" y="64534"/>
                  </a:lnTo>
                  <a:lnTo>
                    <a:pt x="341993" y="30948"/>
                  </a:lnTo>
                  <a:lnTo>
                    <a:pt x="308402" y="8303"/>
                  </a:lnTo>
                  <a:lnTo>
                    <a:pt x="267271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3842" y="6025050"/>
              <a:ext cx="201409" cy="2538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1588" y="4751001"/>
              <a:ext cx="785976" cy="29263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94535" y="5578491"/>
              <a:ext cx="413384" cy="292735"/>
            </a:xfrm>
            <a:custGeom>
              <a:avLst/>
              <a:gdLst/>
              <a:ahLst/>
              <a:cxnLst/>
              <a:rect l="l" t="t" r="r" b="b"/>
              <a:pathLst>
                <a:path w="413385" h="292735">
                  <a:moveTo>
                    <a:pt x="296011" y="0"/>
                  </a:moveTo>
                  <a:lnTo>
                    <a:pt x="117030" y="0"/>
                  </a:lnTo>
                  <a:lnTo>
                    <a:pt x="71478" y="9195"/>
                  </a:lnTo>
                  <a:lnTo>
                    <a:pt x="34278" y="34274"/>
                  </a:lnTo>
                  <a:lnTo>
                    <a:pt x="9197" y="71473"/>
                  </a:lnTo>
                  <a:lnTo>
                    <a:pt x="0" y="117030"/>
                  </a:lnTo>
                  <a:lnTo>
                    <a:pt x="0" y="175602"/>
                  </a:lnTo>
                  <a:lnTo>
                    <a:pt x="9197" y="221154"/>
                  </a:lnTo>
                  <a:lnTo>
                    <a:pt x="34278" y="258354"/>
                  </a:lnTo>
                  <a:lnTo>
                    <a:pt x="71478" y="283436"/>
                  </a:lnTo>
                  <a:lnTo>
                    <a:pt x="117030" y="292633"/>
                  </a:lnTo>
                  <a:lnTo>
                    <a:pt x="296011" y="292633"/>
                  </a:lnTo>
                  <a:lnTo>
                    <a:pt x="341561" y="283436"/>
                  </a:lnTo>
                  <a:lnTo>
                    <a:pt x="378756" y="258354"/>
                  </a:lnTo>
                  <a:lnTo>
                    <a:pt x="403834" y="221154"/>
                  </a:lnTo>
                  <a:lnTo>
                    <a:pt x="413029" y="175602"/>
                  </a:lnTo>
                  <a:lnTo>
                    <a:pt x="413029" y="117030"/>
                  </a:lnTo>
                  <a:lnTo>
                    <a:pt x="403834" y="71473"/>
                  </a:lnTo>
                  <a:lnTo>
                    <a:pt x="378756" y="34274"/>
                  </a:lnTo>
                  <a:lnTo>
                    <a:pt x="341561" y="9195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1952" y="5606468"/>
              <a:ext cx="198194" cy="26439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94535" y="5988698"/>
              <a:ext cx="413384" cy="292735"/>
            </a:xfrm>
            <a:custGeom>
              <a:avLst/>
              <a:gdLst/>
              <a:ahLst/>
              <a:cxnLst/>
              <a:rect l="l" t="t" r="r" b="b"/>
              <a:pathLst>
                <a:path w="413385" h="292735">
                  <a:moveTo>
                    <a:pt x="296011" y="0"/>
                  </a:moveTo>
                  <a:lnTo>
                    <a:pt x="117030" y="0"/>
                  </a:lnTo>
                  <a:lnTo>
                    <a:pt x="71478" y="9195"/>
                  </a:lnTo>
                  <a:lnTo>
                    <a:pt x="34278" y="34274"/>
                  </a:lnTo>
                  <a:lnTo>
                    <a:pt x="9197" y="71473"/>
                  </a:lnTo>
                  <a:lnTo>
                    <a:pt x="0" y="117030"/>
                  </a:lnTo>
                  <a:lnTo>
                    <a:pt x="0" y="175602"/>
                  </a:lnTo>
                  <a:lnTo>
                    <a:pt x="9197" y="221154"/>
                  </a:lnTo>
                  <a:lnTo>
                    <a:pt x="34278" y="258354"/>
                  </a:lnTo>
                  <a:lnTo>
                    <a:pt x="71478" y="283436"/>
                  </a:lnTo>
                  <a:lnTo>
                    <a:pt x="117030" y="292633"/>
                  </a:lnTo>
                  <a:lnTo>
                    <a:pt x="296011" y="292633"/>
                  </a:lnTo>
                  <a:lnTo>
                    <a:pt x="341561" y="283436"/>
                  </a:lnTo>
                  <a:lnTo>
                    <a:pt x="378756" y="258354"/>
                  </a:lnTo>
                  <a:lnTo>
                    <a:pt x="403834" y="221154"/>
                  </a:lnTo>
                  <a:lnTo>
                    <a:pt x="413029" y="175602"/>
                  </a:lnTo>
                  <a:lnTo>
                    <a:pt x="413029" y="117030"/>
                  </a:lnTo>
                  <a:lnTo>
                    <a:pt x="403834" y="71473"/>
                  </a:lnTo>
                  <a:lnTo>
                    <a:pt x="378756" y="34274"/>
                  </a:lnTo>
                  <a:lnTo>
                    <a:pt x="341561" y="9195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89490" y="6000152"/>
              <a:ext cx="223520" cy="281305"/>
            </a:xfrm>
            <a:custGeom>
              <a:avLst/>
              <a:gdLst/>
              <a:ahLst/>
              <a:cxnLst/>
              <a:rect l="l" t="t" r="r" b="b"/>
              <a:pathLst>
                <a:path w="223520" h="281304">
                  <a:moveTo>
                    <a:pt x="65049" y="199364"/>
                  </a:moveTo>
                  <a:lnTo>
                    <a:pt x="63639" y="197345"/>
                  </a:lnTo>
                  <a:lnTo>
                    <a:pt x="61417" y="196900"/>
                  </a:lnTo>
                  <a:lnTo>
                    <a:pt x="59207" y="196456"/>
                  </a:lnTo>
                  <a:lnTo>
                    <a:pt x="57010" y="197751"/>
                  </a:lnTo>
                  <a:lnTo>
                    <a:pt x="40703" y="266992"/>
                  </a:lnTo>
                  <a:lnTo>
                    <a:pt x="42113" y="269011"/>
                  </a:lnTo>
                  <a:lnTo>
                    <a:pt x="45212" y="269544"/>
                  </a:lnTo>
                  <a:lnTo>
                    <a:pt x="47104" y="269544"/>
                  </a:lnTo>
                  <a:lnTo>
                    <a:pt x="48806" y="268338"/>
                  </a:lnTo>
                  <a:lnTo>
                    <a:pt x="65049" y="199364"/>
                  </a:lnTo>
                  <a:close/>
                </a:path>
                <a:path w="223520" h="281304">
                  <a:moveTo>
                    <a:pt x="134124" y="97840"/>
                  </a:moveTo>
                  <a:lnTo>
                    <a:pt x="132905" y="94716"/>
                  </a:lnTo>
                  <a:lnTo>
                    <a:pt x="125971" y="96926"/>
                  </a:lnTo>
                  <a:lnTo>
                    <a:pt x="121310" y="98209"/>
                  </a:lnTo>
                  <a:lnTo>
                    <a:pt x="103238" y="95973"/>
                  </a:lnTo>
                  <a:lnTo>
                    <a:pt x="100660" y="95567"/>
                  </a:lnTo>
                  <a:lnTo>
                    <a:pt x="121666" y="102768"/>
                  </a:lnTo>
                  <a:lnTo>
                    <a:pt x="127444" y="101650"/>
                  </a:lnTo>
                  <a:lnTo>
                    <a:pt x="132207" y="98933"/>
                  </a:lnTo>
                  <a:lnTo>
                    <a:pt x="134124" y="97840"/>
                  </a:lnTo>
                  <a:close/>
                </a:path>
                <a:path w="223520" h="281304">
                  <a:moveTo>
                    <a:pt x="183959" y="267131"/>
                  </a:moveTo>
                  <a:lnTo>
                    <a:pt x="168783" y="190220"/>
                  </a:lnTo>
                  <a:lnTo>
                    <a:pt x="166649" y="188861"/>
                  </a:lnTo>
                  <a:lnTo>
                    <a:pt x="164414" y="189230"/>
                  </a:lnTo>
                  <a:lnTo>
                    <a:pt x="162179" y="189611"/>
                  </a:lnTo>
                  <a:lnTo>
                    <a:pt x="160693" y="191579"/>
                  </a:lnTo>
                  <a:lnTo>
                    <a:pt x="175818" y="268262"/>
                  </a:lnTo>
                  <a:lnTo>
                    <a:pt x="177546" y="269544"/>
                  </a:lnTo>
                  <a:lnTo>
                    <a:pt x="180238" y="269481"/>
                  </a:lnTo>
                  <a:lnTo>
                    <a:pt x="182473" y="269113"/>
                  </a:lnTo>
                  <a:lnTo>
                    <a:pt x="183959" y="267131"/>
                  </a:lnTo>
                  <a:close/>
                </a:path>
                <a:path w="223520" h="281304">
                  <a:moveTo>
                    <a:pt x="223050" y="254939"/>
                  </a:moveTo>
                  <a:lnTo>
                    <a:pt x="193916" y="142506"/>
                  </a:lnTo>
                  <a:lnTo>
                    <a:pt x="193624" y="141363"/>
                  </a:lnTo>
                  <a:lnTo>
                    <a:pt x="192684" y="140639"/>
                  </a:lnTo>
                  <a:lnTo>
                    <a:pt x="189928" y="138493"/>
                  </a:lnTo>
                  <a:lnTo>
                    <a:pt x="148120" y="133629"/>
                  </a:lnTo>
                  <a:lnTo>
                    <a:pt x="148120" y="141452"/>
                  </a:lnTo>
                  <a:lnTo>
                    <a:pt x="144856" y="145122"/>
                  </a:lnTo>
                  <a:lnTo>
                    <a:pt x="140766" y="146253"/>
                  </a:lnTo>
                  <a:lnTo>
                    <a:pt x="137464" y="146443"/>
                  </a:lnTo>
                  <a:lnTo>
                    <a:pt x="138722" y="144678"/>
                  </a:lnTo>
                  <a:lnTo>
                    <a:pt x="139928" y="142748"/>
                  </a:lnTo>
                  <a:lnTo>
                    <a:pt x="141097" y="140639"/>
                  </a:lnTo>
                  <a:lnTo>
                    <a:pt x="148120" y="141452"/>
                  </a:lnTo>
                  <a:lnTo>
                    <a:pt x="148120" y="133629"/>
                  </a:lnTo>
                  <a:lnTo>
                    <a:pt x="139001" y="132562"/>
                  </a:lnTo>
                  <a:lnTo>
                    <a:pt x="138341" y="132499"/>
                  </a:lnTo>
                  <a:lnTo>
                    <a:pt x="136499" y="132562"/>
                  </a:lnTo>
                  <a:lnTo>
                    <a:pt x="132245" y="132283"/>
                  </a:lnTo>
                  <a:lnTo>
                    <a:pt x="132245" y="139750"/>
                  </a:lnTo>
                  <a:lnTo>
                    <a:pt x="127584" y="147218"/>
                  </a:lnTo>
                  <a:lnTo>
                    <a:pt x="122389" y="151257"/>
                  </a:lnTo>
                  <a:lnTo>
                    <a:pt x="108343" y="152400"/>
                  </a:lnTo>
                  <a:lnTo>
                    <a:pt x="102870" y="147599"/>
                  </a:lnTo>
                  <a:lnTo>
                    <a:pt x="100291" y="145326"/>
                  </a:lnTo>
                  <a:lnTo>
                    <a:pt x="98501" y="143446"/>
                  </a:lnTo>
                  <a:lnTo>
                    <a:pt x="96316" y="141147"/>
                  </a:lnTo>
                  <a:lnTo>
                    <a:pt x="99885" y="139484"/>
                  </a:lnTo>
                  <a:lnTo>
                    <a:pt x="104355" y="136486"/>
                  </a:lnTo>
                  <a:lnTo>
                    <a:pt x="106337" y="131559"/>
                  </a:lnTo>
                  <a:lnTo>
                    <a:pt x="108356" y="131940"/>
                  </a:lnTo>
                  <a:lnTo>
                    <a:pt x="110401" y="132219"/>
                  </a:lnTo>
                  <a:lnTo>
                    <a:pt x="115087" y="132499"/>
                  </a:lnTo>
                  <a:lnTo>
                    <a:pt x="117678" y="132397"/>
                  </a:lnTo>
                  <a:lnTo>
                    <a:pt x="120230" y="132105"/>
                  </a:lnTo>
                  <a:lnTo>
                    <a:pt x="120916" y="133426"/>
                  </a:lnTo>
                  <a:lnTo>
                    <a:pt x="121818" y="134632"/>
                  </a:lnTo>
                  <a:lnTo>
                    <a:pt x="125717" y="138074"/>
                  </a:lnTo>
                  <a:lnTo>
                    <a:pt x="129235" y="139204"/>
                  </a:lnTo>
                  <a:lnTo>
                    <a:pt x="132245" y="139750"/>
                  </a:lnTo>
                  <a:lnTo>
                    <a:pt x="132245" y="132283"/>
                  </a:lnTo>
                  <a:lnTo>
                    <a:pt x="131711" y="132245"/>
                  </a:lnTo>
                  <a:lnTo>
                    <a:pt x="131521" y="132105"/>
                  </a:lnTo>
                  <a:lnTo>
                    <a:pt x="130771" y="131559"/>
                  </a:lnTo>
                  <a:lnTo>
                    <a:pt x="129019" y="130276"/>
                  </a:lnTo>
                  <a:lnTo>
                    <a:pt x="132689" y="129184"/>
                  </a:lnTo>
                  <a:lnTo>
                    <a:pt x="136194" y="127736"/>
                  </a:lnTo>
                  <a:lnTo>
                    <a:pt x="143357" y="123913"/>
                  </a:lnTo>
                  <a:lnTo>
                    <a:pt x="147015" y="121500"/>
                  </a:lnTo>
                  <a:lnTo>
                    <a:pt x="147535" y="121107"/>
                  </a:lnTo>
                  <a:lnTo>
                    <a:pt x="150444" y="118910"/>
                  </a:lnTo>
                  <a:lnTo>
                    <a:pt x="173164" y="87934"/>
                  </a:lnTo>
                  <a:lnTo>
                    <a:pt x="178485" y="57378"/>
                  </a:lnTo>
                  <a:lnTo>
                    <a:pt x="178282" y="54432"/>
                  </a:lnTo>
                  <a:lnTo>
                    <a:pt x="165328" y="21615"/>
                  </a:lnTo>
                  <a:lnTo>
                    <a:pt x="165328" y="64503"/>
                  </a:lnTo>
                  <a:lnTo>
                    <a:pt x="163804" y="74714"/>
                  </a:lnTo>
                  <a:lnTo>
                    <a:pt x="139623" y="112229"/>
                  </a:lnTo>
                  <a:lnTo>
                    <a:pt x="120053" y="121107"/>
                  </a:lnTo>
                  <a:lnTo>
                    <a:pt x="106273" y="120434"/>
                  </a:lnTo>
                  <a:lnTo>
                    <a:pt x="102997" y="119214"/>
                  </a:lnTo>
                  <a:lnTo>
                    <a:pt x="99453" y="117894"/>
                  </a:lnTo>
                  <a:lnTo>
                    <a:pt x="93002" y="114249"/>
                  </a:lnTo>
                  <a:lnTo>
                    <a:pt x="90855" y="113068"/>
                  </a:lnTo>
                  <a:lnTo>
                    <a:pt x="88747" y="111734"/>
                  </a:lnTo>
                  <a:lnTo>
                    <a:pt x="86652" y="110363"/>
                  </a:lnTo>
                  <a:lnTo>
                    <a:pt x="87210" y="109524"/>
                  </a:lnTo>
                  <a:lnTo>
                    <a:pt x="79197" y="102997"/>
                  </a:lnTo>
                  <a:lnTo>
                    <a:pt x="73253" y="94589"/>
                  </a:lnTo>
                  <a:lnTo>
                    <a:pt x="69342" y="84886"/>
                  </a:lnTo>
                  <a:lnTo>
                    <a:pt x="67437" y="74447"/>
                  </a:lnTo>
                  <a:lnTo>
                    <a:pt x="67195" y="71843"/>
                  </a:lnTo>
                  <a:lnTo>
                    <a:pt x="67246" y="65290"/>
                  </a:lnTo>
                  <a:lnTo>
                    <a:pt x="68364" y="65316"/>
                  </a:lnTo>
                  <a:lnTo>
                    <a:pt x="69380" y="64960"/>
                  </a:lnTo>
                  <a:lnTo>
                    <a:pt x="70180" y="64236"/>
                  </a:lnTo>
                  <a:lnTo>
                    <a:pt x="77216" y="59829"/>
                  </a:lnTo>
                  <a:lnTo>
                    <a:pt x="85623" y="57594"/>
                  </a:lnTo>
                  <a:lnTo>
                    <a:pt x="94424" y="57670"/>
                  </a:lnTo>
                  <a:lnTo>
                    <a:pt x="102654" y="60172"/>
                  </a:lnTo>
                  <a:lnTo>
                    <a:pt x="104660" y="61163"/>
                  </a:lnTo>
                  <a:lnTo>
                    <a:pt x="107149" y="60426"/>
                  </a:lnTo>
                  <a:lnTo>
                    <a:pt x="108724" y="57594"/>
                  </a:lnTo>
                  <a:lnTo>
                    <a:pt x="109258" y="56629"/>
                  </a:lnTo>
                  <a:lnTo>
                    <a:pt x="108966" y="55778"/>
                  </a:lnTo>
                  <a:lnTo>
                    <a:pt x="108470" y="54279"/>
                  </a:lnTo>
                  <a:lnTo>
                    <a:pt x="106464" y="53276"/>
                  </a:lnTo>
                  <a:lnTo>
                    <a:pt x="97002" y="50203"/>
                  </a:lnTo>
                  <a:lnTo>
                    <a:pt x="86944" y="49657"/>
                  </a:lnTo>
                  <a:lnTo>
                    <a:pt x="77101" y="51562"/>
                  </a:lnTo>
                  <a:lnTo>
                    <a:pt x="68249" y="55778"/>
                  </a:lnTo>
                  <a:lnTo>
                    <a:pt x="69621" y="47739"/>
                  </a:lnTo>
                  <a:lnTo>
                    <a:pt x="72275" y="39916"/>
                  </a:lnTo>
                  <a:lnTo>
                    <a:pt x="76174" y="32854"/>
                  </a:lnTo>
                  <a:lnTo>
                    <a:pt x="79540" y="26631"/>
                  </a:lnTo>
                  <a:lnTo>
                    <a:pt x="84137" y="21831"/>
                  </a:lnTo>
                  <a:lnTo>
                    <a:pt x="96227" y="14897"/>
                  </a:lnTo>
                  <a:lnTo>
                    <a:pt x="103301" y="12954"/>
                  </a:lnTo>
                  <a:lnTo>
                    <a:pt x="110553" y="12484"/>
                  </a:lnTo>
                  <a:lnTo>
                    <a:pt x="121488" y="12852"/>
                  </a:lnTo>
                  <a:lnTo>
                    <a:pt x="156781" y="31496"/>
                  </a:lnTo>
                  <a:lnTo>
                    <a:pt x="165239" y="54432"/>
                  </a:lnTo>
                  <a:lnTo>
                    <a:pt x="156641" y="50660"/>
                  </a:lnTo>
                  <a:lnTo>
                    <a:pt x="147053" y="49631"/>
                  </a:lnTo>
                  <a:lnTo>
                    <a:pt x="136766" y="51384"/>
                  </a:lnTo>
                  <a:lnTo>
                    <a:pt x="126111" y="55930"/>
                  </a:lnTo>
                  <a:lnTo>
                    <a:pt x="124155" y="57010"/>
                  </a:lnTo>
                  <a:lnTo>
                    <a:pt x="123507" y="59397"/>
                  </a:lnTo>
                  <a:lnTo>
                    <a:pt x="125806" y="63093"/>
                  </a:lnTo>
                  <a:lnTo>
                    <a:pt x="128320" y="63715"/>
                  </a:lnTo>
                  <a:lnTo>
                    <a:pt x="130276" y="62636"/>
                  </a:lnTo>
                  <a:lnTo>
                    <a:pt x="140119" y="58521"/>
                  </a:lnTo>
                  <a:lnTo>
                    <a:pt x="149301" y="57378"/>
                  </a:lnTo>
                  <a:lnTo>
                    <a:pt x="157505" y="59194"/>
                  </a:lnTo>
                  <a:lnTo>
                    <a:pt x="164452" y="63931"/>
                  </a:lnTo>
                  <a:lnTo>
                    <a:pt x="164706" y="64185"/>
                  </a:lnTo>
                  <a:lnTo>
                    <a:pt x="165023" y="64325"/>
                  </a:lnTo>
                  <a:lnTo>
                    <a:pt x="165328" y="64503"/>
                  </a:lnTo>
                  <a:lnTo>
                    <a:pt x="165328" y="21615"/>
                  </a:lnTo>
                  <a:lnTo>
                    <a:pt x="123266" y="444"/>
                  </a:lnTo>
                  <a:lnTo>
                    <a:pt x="109639" y="0"/>
                  </a:lnTo>
                  <a:lnTo>
                    <a:pt x="102819" y="800"/>
                  </a:lnTo>
                  <a:lnTo>
                    <a:pt x="68021" y="21399"/>
                  </a:lnTo>
                  <a:lnTo>
                    <a:pt x="54419" y="62636"/>
                  </a:lnTo>
                  <a:lnTo>
                    <a:pt x="54368" y="63436"/>
                  </a:lnTo>
                  <a:lnTo>
                    <a:pt x="54673" y="75603"/>
                  </a:lnTo>
                  <a:lnTo>
                    <a:pt x="69913" y="110820"/>
                  </a:lnTo>
                  <a:lnTo>
                    <a:pt x="80581" y="119367"/>
                  </a:lnTo>
                  <a:lnTo>
                    <a:pt x="80670" y="119214"/>
                  </a:lnTo>
                  <a:lnTo>
                    <a:pt x="82588" y="120764"/>
                  </a:lnTo>
                  <a:lnTo>
                    <a:pt x="84569" y="122262"/>
                  </a:lnTo>
                  <a:lnTo>
                    <a:pt x="90220" y="125895"/>
                  </a:lnTo>
                  <a:lnTo>
                    <a:pt x="94132" y="127863"/>
                  </a:lnTo>
                  <a:lnTo>
                    <a:pt x="98298" y="129374"/>
                  </a:lnTo>
                  <a:lnTo>
                    <a:pt x="96177" y="133311"/>
                  </a:lnTo>
                  <a:lnTo>
                    <a:pt x="90881" y="134975"/>
                  </a:lnTo>
                  <a:lnTo>
                    <a:pt x="90881" y="147040"/>
                  </a:lnTo>
                  <a:lnTo>
                    <a:pt x="88544" y="147485"/>
                  </a:lnTo>
                  <a:lnTo>
                    <a:pt x="86029" y="147599"/>
                  </a:lnTo>
                  <a:lnTo>
                    <a:pt x="82778" y="145999"/>
                  </a:lnTo>
                  <a:lnTo>
                    <a:pt x="82499" y="145326"/>
                  </a:lnTo>
                  <a:lnTo>
                    <a:pt x="82029" y="144208"/>
                  </a:lnTo>
                  <a:lnTo>
                    <a:pt x="87617" y="143446"/>
                  </a:lnTo>
                  <a:lnTo>
                    <a:pt x="88252" y="144221"/>
                  </a:lnTo>
                  <a:lnTo>
                    <a:pt x="89357" y="145503"/>
                  </a:lnTo>
                  <a:lnTo>
                    <a:pt x="90881" y="147040"/>
                  </a:lnTo>
                  <a:lnTo>
                    <a:pt x="90881" y="134975"/>
                  </a:lnTo>
                  <a:lnTo>
                    <a:pt x="90563" y="135064"/>
                  </a:lnTo>
                  <a:lnTo>
                    <a:pt x="89522" y="135356"/>
                  </a:lnTo>
                  <a:lnTo>
                    <a:pt x="39344" y="142151"/>
                  </a:lnTo>
                  <a:lnTo>
                    <a:pt x="35636" y="144932"/>
                  </a:lnTo>
                  <a:lnTo>
                    <a:pt x="0" y="251548"/>
                  </a:lnTo>
                  <a:lnTo>
                    <a:pt x="1193" y="253733"/>
                  </a:lnTo>
                  <a:lnTo>
                    <a:pt x="3771" y="254508"/>
                  </a:lnTo>
                  <a:lnTo>
                    <a:pt x="4191" y="254558"/>
                  </a:lnTo>
                  <a:lnTo>
                    <a:pt x="6350" y="254558"/>
                  </a:lnTo>
                  <a:lnTo>
                    <a:pt x="7962" y="253504"/>
                  </a:lnTo>
                  <a:lnTo>
                    <a:pt x="42506" y="150126"/>
                  </a:lnTo>
                  <a:lnTo>
                    <a:pt x="43662" y="149415"/>
                  </a:lnTo>
                  <a:lnTo>
                    <a:pt x="73787" y="145326"/>
                  </a:lnTo>
                  <a:lnTo>
                    <a:pt x="75158" y="150126"/>
                  </a:lnTo>
                  <a:lnTo>
                    <a:pt x="78130" y="152514"/>
                  </a:lnTo>
                  <a:lnTo>
                    <a:pt x="85229" y="155943"/>
                  </a:lnTo>
                  <a:lnTo>
                    <a:pt x="90919" y="155206"/>
                  </a:lnTo>
                  <a:lnTo>
                    <a:pt x="94970" y="154127"/>
                  </a:lnTo>
                  <a:lnTo>
                    <a:pt x="98044" y="183565"/>
                  </a:lnTo>
                  <a:lnTo>
                    <a:pt x="99060" y="218630"/>
                  </a:lnTo>
                  <a:lnTo>
                    <a:pt x="95592" y="250418"/>
                  </a:lnTo>
                  <a:lnTo>
                    <a:pt x="85204" y="270002"/>
                  </a:lnTo>
                  <a:lnTo>
                    <a:pt x="83400" y="271310"/>
                  </a:lnTo>
                  <a:lnTo>
                    <a:pt x="83045" y="273748"/>
                  </a:lnTo>
                  <a:lnTo>
                    <a:pt x="85229" y="276453"/>
                  </a:lnTo>
                  <a:lnTo>
                    <a:pt x="86461" y="276987"/>
                  </a:lnTo>
                  <a:lnTo>
                    <a:pt x="88569" y="276987"/>
                  </a:lnTo>
                  <a:lnTo>
                    <a:pt x="106743" y="230289"/>
                  </a:lnTo>
                  <a:lnTo>
                    <a:pt x="107264" y="203593"/>
                  </a:lnTo>
                  <a:lnTo>
                    <a:pt x="106654" y="189611"/>
                  </a:lnTo>
                  <a:lnTo>
                    <a:pt x="105702" y="176657"/>
                  </a:lnTo>
                  <a:lnTo>
                    <a:pt x="104584" y="165379"/>
                  </a:lnTo>
                  <a:lnTo>
                    <a:pt x="103530" y="156438"/>
                  </a:lnTo>
                  <a:lnTo>
                    <a:pt x="107213" y="158267"/>
                  </a:lnTo>
                  <a:lnTo>
                    <a:pt x="111302" y="159537"/>
                  </a:lnTo>
                  <a:lnTo>
                    <a:pt x="116255" y="159537"/>
                  </a:lnTo>
                  <a:lnTo>
                    <a:pt x="120434" y="159232"/>
                  </a:lnTo>
                  <a:lnTo>
                    <a:pt x="123266" y="158343"/>
                  </a:lnTo>
                  <a:lnTo>
                    <a:pt x="125971" y="156946"/>
                  </a:lnTo>
                  <a:lnTo>
                    <a:pt x="124599" y="186817"/>
                  </a:lnTo>
                  <a:lnTo>
                    <a:pt x="126060" y="259359"/>
                  </a:lnTo>
                  <a:lnTo>
                    <a:pt x="134010" y="281178"/>
                  </a:lnTo>
                  <a:lnTo>
                    <a:pt x="136105" y="281178"/>
                  </a:lnTo>
                  <a:lnTo>
                    <a:pt x="137045" y="280885"/>
                  </a:lnTo>
                  <a:lnTo>
                    <a:pt x="139560" y="278892"/>
                  </a:lnTo>
                  <a:lnTo>
                    <a:pt x="139788" y="276440"/>
                  </a:lnTo>
                  <a:lnTo>
                    <a:pt x="138328" y="274789"/>
                  </a:lnTo>
                  <a:lnTo>
                    <a:pt x="134061" y="258394"/>
                  </a:lnTo>
                  <a:lnTo>
                    <a:pt x="132435" y="227609"/>
                  </a:lnTo>
                  <a:lnTo>
                    <a:pt x="132778" y="190271"/>
                  </a:lnTo>
                  <a:lnTo>
                    <a:pt x="134251" y="156946"/>
                  </a:lnTo>
                  <a:lnTo>
                    <a:pt x="134277" y="156438"/>
                  </a:lnTo>
                  <a:lnTo>
                    <a:pt x="134378" y="154190"/>
                  </a:lnTo>
                  <a:lnTo>
                    <a:pt x="135890" y="154127"/>
                  </a:lnTo>
                  <a:lnTo>
                    <a:pt x="140106" y="153949"/>
                  </a:lnTo>
                  <a:lnTo>
                    <a:pt x="145656" y="152400"/>
                  </a:lnTo>
                  <a:lnTo>
                    <a:pt x="146253" y="152234"/>
                  </a:lnTo>
                  <a:lnTo>
                    <a:pt x="152146" y="148577"/>
                  </a:lnTo>
                  <a:lnTo>
                    <a:pt x="153924" y="146443"/>
                  </a:lnTo>
                  <a:lnTo>
                    <a:pt x="157187" y="142506"/>
                  </a:lnTo>
                  <a:lnTo>
                    <a:pt x="185610" y="145821"/>
                  </a:lnTo>
                  <a:lnTo>
                    <a:pt x="186461" y="146443"/>
                  </a:lnTo>
                  <a:lnTo>
                    <a:pt x="214985" y="256489"/>
                  </a:lnTo>
                  <a:lnTo>
                    <a:pt x="216674" y="257670"/>
                  </a:lnTo>
                  <a:lnTo>
                    <a:pt x="218846" y="257670"/>
                  </a:lnTo>
                  <a:lnTo>
                    <a:pt x="219176" y="257632"/>
                  </a:lnTo>
                  <a:lnTo>
                    <a:pt x="221703" y="257048"/>
                  </a:lnTo>
                  <a:lnTo>
                    <a:pt x="223050" y="254939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62426" y="4009153"/>
            <a:ext cx="41529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6040" marR="5080" indent="-66675">
              <a:lnSpc>
                <a:spcPts val="1000"/>
              </a:lnSpc>
              <a:spcBef>
                <a:spcPts val="200"/>
              </a:spcBef>
            </a:pP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visite</a:t>
            </a:r>
            <a:r>
              <a:rPr sz="9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60" dirty="0">
                <a:solidFill>
                  <a:srgbClr val="FFFFFF"/>
                </a:solidFill>
                <a:latin typeface="Trebuchet MS"/>
                <a:cs typeface="Trebuchet MS"/>
              </a:rPr>
              <a:t>et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choix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4817" y="4009153"/>
            <a:ext cx="4933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49860" marR="5080" indent="-150495">
              <a:lnSpc>
                <a:spcPts val="1000"/>
              </a:lnSpc>
              <a:spcBef>
                <a:spcPts val="200"/>
              </a:spcBef>
            </a:pPr>
            <a:r>
              <a:rPr sz="9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signature </a:t>
            </a:r>
            <a:r>
              <a:rPr sz="9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bail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69750" y="4009153"/>
            <a:ext cx="43053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7630" marR="5080" indent="-88265">
              <a:lnSpc>
                <a:spcPts val="1000"/>
              </a:lnSpc>
              <a:spcBef>
                <a:spcPts val="200"/>
              </a:spcBef>
            </a:pP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état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des </a:t>
            </a:r>
            <a:r>
              <a:rPr sz="9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lieux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00943" y="4009153"/>
            <a:ext cx="45974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9209" marR="5080" indent="-29845">
              <a:lnSpc>
                <a:spcPts val="1000"/>
              </a:lnSpc>
              <a:spcBef>
                <a:spcPts val="200"/>
              </a:spcBef>
            </a:pP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déména-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gement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14725" y="4009153"/>
            <a:ext cx="512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résiliation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32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534" y="520286"/>
            <a:ext cx="9283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>
                <a:solidFill>
                  <a:srgbClr val="794199"/>
                </a:solidFill>
              </a:rPr>
              <a:t>SANTÉ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008797" y="583196"/>
            <a:ext cx="2811145" cy="1904364"/>
          </a:xfrm>
          <a:custGeom>
            <a:avLst/>
            <a:gdLst/>
            <a:ahLst/>
            <a:cxnLst/>
            <a:rect l="l" t="t" r="r" b="b"/>
            <a:pathLst>
              <a:path w="2811145" h="1904364">
                <a:moveTo>
                  <a:pt x="2810916" y="0"/>
                </a:moveTo>
                <a:lnTo>
                  <a:pt x="0" y="0"/>
                </a:lnTo>
                <a:lnTo>
                  <a:pt x="0" y="1903768"/>
                </a:lnTo>
                <a:lnTo>
                  <a:pt x="2810916" y="1903768"/>
                </a:lnTo>
                <a:lnTo>
                  <a:pt x="2810916" y="0"/>
                </a:lnTo>
                <a:close/>
              </a:path>
            </a:pathLst>
          </a:custGeom>
          <a:solidFill>
            <a:srgbClr val="CF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7800" y="641435"/>
            <a:ext cx="2574290" cy="155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Principes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définis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loi</a:t>
            </a:r>
            <a:r>
              <a:rPr sz="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2700" marR="125095">
              <a:lnSpc>
                <a:spcPct val="101899"/>
              </a:lnSpc>
            </a:pPr>
            <a:r>
              <a:rPr sz="9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Dans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tous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les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cas,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le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protecteur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veille 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ce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personne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protégée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reçoive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l’information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corps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médical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manière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adaptée.</a:t>
            </a:r>
            <a:endParaRPr sz="900">
              <a:latin typeface="Calibri"/>
              <a:cs typeface="Calibri"/>
            </a:endParaRPr>
          </a:p>
          <a:p>
            <a:pPr marL="12700" marR="163830" algn="just">
              <a:lnSpc>
                <a:spcPct val="101899"/>
              </a:lnSpc>
            </a:pPr>
            <a:r>
              <a:rPr sz="900" b="1" spc="3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FFFFFF"/>
                </a:solidFill>
                <a:latin typeface="Calibri"/>
                <a:cs typeface="Calibri"/>
              </a:rPr>
              <a:t>curatelle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tutelle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tecteur 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’i</a:t>
            </a:r>
            <a:r>
              <a:rPr sz="9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tervie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pas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dans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les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décisions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liées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sa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té. La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tégée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onse</a:t>
            </a:r>
            <a:r>
              <a:rPr sz="9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non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aux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soins.</a:t>
            </a:r>
            <a:endParaRPr sz="900">
              <a:latin typeface="Lucida Sans Unicode"/>
              <a:cs typeface="Lucida Sans Unicode"/>
            </a:endParaRPr>
          </a:p>
          <a:p>
            <a:pPr marL="12700" marR="5080">
              <a:lnSpc>
                <a:spcPct val="101899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tutelle</a:t>
            </a:r>
            <a:r>
              <a:rPr sz="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personne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9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9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9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protégée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consent 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non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aux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soins 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si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elle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est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apte 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exprimer 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sa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volonté.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Sinon,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c’est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le tuteur </a:t>
            </a:r>
            <a:r>
              <a:rPr sz="9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qui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prend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décision,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après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avoir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été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dûment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informé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par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corps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médical.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395" y="1362280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73638"/>
                </a:solidFill>
                <a:latin typeface="Calibri"/>
                <a:cs typeface="Calibri"/>
              </a:rPr>
              <a:t>Les</a:t>
            </a:r>
            <a:r>
              <a:rPr sz="900" b="1" spc="9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9994" y="1598949"/>
            <a:ext cx="508634" cy="360680"/>
            <a:chOff x="1259994" y="1598949"/>
            <a:chExt cx="508634" cy="360680"/>
          </a:xfrm>
        </p:grpSpPr>
        <p:sp>
          <p:nvSpPr>
            <p:cNvPr id="8" name="object 8"/>
            <p:cNvSpPr/>
            <p:nvPr/>
          </p:nvSpPr>
          <p:spPr>
            <a:xfrm>
              <a:off x="1259994" y="1598949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949" y="1633373"/>
              <a:ext cx="242335" cy="32171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52705" y="1992088"/>
            <a:ext cx="45212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 protégée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013" y="1992088"/>
            <a:ext cx="393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Médecin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1682" y="2753250"/>
            <a:ext cx="525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1389" y="3256267"/>
            <a:ext cx="4331970" cy="1012825"/>
            <a:chOff x="491389" y="3256267"/>
            <a:chExt cx="4331970" cy="1012825"/>
          </a:xfrm>
        </p:grpSpPr>
        <p:sp>
          <p:nvSpPr>
            <p:cNvPr id="14" name="object 14"/>
            <p:cNvSpPr/>
            <p:nvPr/>
          </p:nvSpPr>
          <p:spPr>
            <a:xfrm>
              <a:off x="523139" y="3735822"/>
              <a:ext cx="1364615" cy="474345"/>
            </a:xfrm>
            <a:custGeom>
              <a:avLst/>
              <a:gdLst/>
              <a:ahLst/>
              <a:cxnLst/>
              <a:rect l="l" t="t" r="r" b="b"/>
              <a:pathLst>
                <a:path w="1364614" h="474345">
                  <a:moveTo>
                    <a:pt x="1364373" y="473875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9D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72005" y="3689680"/>
              <a:ext cx="2950210" cy="579120"/>
            </a:xfrm>
            <a:custGeom>
              <a:avLst/>
              <a:gdLst/>
              <a:ahLst/>
              <a:cxnLst/>
              <a:rect l="l" t="t" r="r" b="b"/>
              <a:pathLst>
                <a:path w="2950210" h="579120">
                  <a:moveTo>
                    <a:pt x="2950197" y="0"/>
                  </a:moveTo>
                  <a:lnTo>
                    <a:pt x="0" y="0"/>
                  </a:lnTo>
                  <a:lnTo>
                    <a:pt x="0" y="579018"/>
                  </a:lnTo>
                  <a:lnTo>
                    <a:pt x="2950197" y="579018"/>
                  </a:lnTo>
                  <a:lnTo>
                    <a:pt x="2950197" y="0"/>
                  </a:lnTo>
                  <a:close/>
                </a:path>
              </a:pathLst>
            </a:custGeom>
            <a:solidFill>
              <a:srgbClr val="F5C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72894" y="3256267"/>
              <a:ext cx="2950210" cy="433705"/>
            </a:xfrm>
            <a:custGeom>
              <a:avLst/>
              <a:gdLst/>
              <a:ahLst/>
              <a:cxnLst/>
              <a:rect l="l" t="t" r="r" b="b"/>
              <a:pathLst>
                <a:path w="2950210" h="433704">
                  <a:moveTo>
                    <a:pt x="2950197" y="0"/>
                  </a:moveTo>
                  <a:lnTo>
                    <a:pt x="0" y="0"/>
                  </a:lnTo>
                  <a:lnTo>
                    <a:pt x="0" y="433412"/>
                  </a:lnTo>
                  <a:lnTo>
                    <a:pt x="2950197" y="433412"/>
                  </a:lnTo>
                  <a:lnTo>
                    <a:pt x="2950197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1515" y="3800378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4470" y="3834802"/>
              <a:ext cx="242335" cy="321712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872005" y="4446180"/>
            <a:ext cx="980440" cy="2153920"/>
          </a:xfrm>
          <a:custGeom>
            <a:avLst/>
            <a:gdLst/>
            <a:ahLst/>
            <a:cxnLst/>
            <a:rect l="l" t="t" r="r" b="b"/>
            <a:pathLst>
              <a:path w="980439" h="2153920">
                <a:moveTo>
                  <a:pt x="980097" y="0"/>
                </a:moveTo>
                <a:lnTo>
                  <a:pt x="0" y="0"/>
                </a:lnTo>
                <a:lnTo>
                  <a:pt x="0" y="2153462"/>
                </a:lnTo>
                <a:lnTo>
                  <a:pt x="980097" y="2153462"/>
                </a:lnTo>
                <a:lnTo>
                  <a:pt x="980097" y="0"/>
                </a:lnTo>
                <a:close/>
              </a:path>
            </a:pathLst>
          </a:custGeom>
          <a:solidFill>
            <a:srgbClr val="FBAE33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5897" y="4440351"/>
            <a:ext cx="921385" cy="2153920"/>
          </a:xfrm>
          <a:custGeom>
            <a:avLst/>
            <a:gdLst/>
            <a:ahLst/>
            <a:cxnLst/>
            <a:rect l="l" t="t" r="r" b="b"/>
            <a:pathLst>
              <a:path w="921385" h="2153920">
                <a:moveTo>
                  <a:pt x="920876" y="0"/>
                </a:moveTo>
                <a:lnTo>
                  <a:pt x="0" y="0"/>
                </a:lnTo>
                <a:lnTo>
                  <a:pt x="0" y="2153462"/>
                </a:lnTo>
                <a:lnTo>
                  <a:pt x="920876" y="2153462"/>
                </a:lnTo>
                <a:lnTo>
                  <a:pt x="920876" y="0"/>
                </a:lnTo>
                <a:close/>
              </a:path>
            </a:pathLst>
          </a:custGeom>
          <a:solidFill>
            <a:srgbClr val="FBAE33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4904" y="4446180"/>
            <a:ext cx="889635" cy="2153920"/>
          </a:xfrm>
          <a:custGeom>
            <a:avLst/>
            <a:gdLst/>
            <a:ahLst/>
            <a:cxnLst/>
            <a:rect l="l" t="t" r="r" b="b"/>
            <a:pathLst>
              <a:path w="889635" h="2153920">
                <a:moveTo>
                  <a:pt x="889101" y="0"/>
                </a:moveTo>
                <a:lnTo>
                  <a:pt x="0" y="0"/>
                </a:lnTo>
                <a:lnTo>
                  <a:pt x="0" y="2153462"/>
                </a:lnTo>
                <a:lnTo>
                  <a:pt x="889101" y="2153462"/>
                </a:lnTo>
                <a:lnTo>
                  <a:pt x="889101" y="0"/>
                </a:lnTo>
                <a:close/>
              </a:path>
            </a:pathLst>
          </a:custGeom>
          <a:solidFill>
            <a:srgbClr val="FBAE33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83946" y="4472355"/>
          <a:ext cx="1096010" cy="2125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484">
                <a:tc>
                  <a:txBody>
                    <a:bodyPr/>
                    <a:lstStyle/>
                    <a:p>
                      <a:pPr marL="344805" marR="254000" indent="-109220">
                        <a:lnSpc>
                          <a:spcPts val="1000"/>
                        </a:lnSpc>
                        <a:spcBef>
                          <a:spcPts val="545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CURATELLE SIMPLE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A4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229235" marR="247015" indent="6985">
                        <a:lnSpc>
                          <a:spcPts val="1000"/>
                        </a:lnSpc>
                        <a:spcBef>
                          <a:spcPts val="985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CURATELLE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RENFORCÉE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2509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A4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9715" marR="277495" indent="43180">
                        <a:lnSpc>
                          <a:spcPts val="100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TUTELLE 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AUX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BIENS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AE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7145" algn="ctr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TUTELLE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R="17145" algn="ctr">
                        <a:lnSpc>
                          <a:spcPts val="1040"/>
                        </a:lnSpc>
                      </a:pPr>
                      <a:r>
                        <a:rPr sz="9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À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PERSONNE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BAE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3" name="object 23"/>
          <p:cNvGrpSpPr/>
          <p:nvPr/>
        </p:nvGrpSpPr>
        <p:grpSpPr>
          <a:xfrm>
            <a:off x="443986" y="4356822"/>
            <a:ext cx="4420870" cy="25400"/>
            <a:chOff x="443986" y="4356822"/>
            <a:chExt cx="4420870" cy="25400"/>
          </a:xfrm>
        </p:grpSpPr>
        <p:sp>
          <p:nvSpPr>
            <p:cNvPr id="24" name="object 24"/>
            <p:cNvSpPr/>
            <p:nvPr/>
          </p:nvSpPr>
          <p:spPr>
            <a:xfrm>
              <a:off x="443986" y="4369522"/>
              <a:ext cx="4370070" cy="0"/>
            </a:xfrm>
            <a:custGeom>
              <a:avLst/>
              <a:gdLst/>
              <a:ahLst/>
              <a:cxnLst/>
              <a:rect l="l" t="t" r="r" b="b"/>
              <a:pathLst>
                <a:path w="4370070">
                  <a:moveTo>
                    <a:pt x="0" y="0"/>
                  </a:moveTo>
                  <a:lnTo>
                    <a:pt x="4370031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39313" y="435682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55286" y="43568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14852" y="5163596"/>
            <a:ext cx="853440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70815" marR="163195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médecin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décide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seul</a:t>
            </a:r>
            <a:endParaRPr sz="800">
              <a:latin typeface="Tahoma"/>
              <a:cs typeface="Tahoma"/>
            </a:endParaRPr>
          </a:p>
          <a:p>
            <a:pPr marL="12700" marR="5080" algn="ctr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(comme pour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tout un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chacun).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88455" y="5163596"/>
            <a:ext cx="584200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personne protégée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 agit</a:t>
            </a:r>
            <a:r>
              <a:rPr sz="8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elle- même.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75630" y="5163596"/>
            <a:ext cx="606425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635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parte- naire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aide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la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qui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sollicite.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9249" y="3699182"/>
            <a:ext cx="1155065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MESURE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88510" y="3363276"/>
            <a:ext cx="565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SITUATION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574" y="3260692"/>
            <a:ext cx="53276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080" indent="92710">
              <a:lnSpc>
                <a:spcPct val="104099"/>
              </a:lnSpc>
              <a:spcBef>
                <a:spcPts val="60"/>
              </a:spcBef>
            </a:pPr>
            <a:r>
              <a:rPr sz="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8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CAS </a:t>
            </a:r>
            <a:r>
              <a:rPr sz="8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D’URGENCE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0505" y="3260692"/>
            <a:ext cx="1150620" cy="401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080" algn="ctr">
              <a:lnSpc>
                <a:spcPct val="104099"/>
              </a:lnSpc>
              <a:spcBef>
                <a:spcPts val="60"/>
              </a:spcBef>
            </a:pPr>
            <a:r>
              <a:rPr sz="800" b="1" i="1" dirty="0">
                <a:solidFill>
                  <a:srgbClr val="FFFFFF"/>
                </a:solidFill>
                <a:latin typeface="Trebuchet MS"/>
                <a:cs typeface="Trebuchet MS"/>
              </a:rPr>
              <a:t>PRISE</a:t>
            </a:r>
            <a:r>
              <a:rPr sz="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RDV</a:t>
            </a:r>
            <a:r>
              <a:rPr sz="8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MÉDICAUX </a:t>
            </a:r>
            <a:r>
              <a:rPr sz="800" b="1" i="1" spc="-5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8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ACCOMPAGNEMENT AUX</a:t>
            </a:r>
            <a:r>
              <a:rPr sz="8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RENDEZ-VOUS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720" y="2360109"/>
            <a:ext cx="508241" cy="36731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00839" y="2723724"/>
            <a:ext cx="630555" cy="42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Partenaires </a:t>
            </a:r>
            <a:r>
              <a:rPr sz="650" i="1" spc="-10" dirty="0">
                <a:solidFill>
                  <a:srgbClr val="231F20"/>
                </a:solidFill>
                <a:latin typeface="Arial"/>
                <a:cs typeface="Arial"/>
              </a:rPr>
              <a:t>(sanitaire,</a:t>
            </a:r>
            <a:r>
              <a:rPr sz="65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i="1" spc="-10" dirty="0">
                <a:solidFill>
                  <a:srgbClr val="231F20"/>
                </a:solidFill>
                <a:latin typeface="Arial"/>
                <a:cs typeface="Arial"/>
              </a:rPr>
              <a:t>social,</a:t>
            </a:r>
            <a:r>
              <a:rPr sz="650" i="1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i="1" spc="-10" dirty="0">
                <a:solidFill>
                  <a:srgbClr val="231F20"/>
                </a:solidFill>
                <a:latin typeface="Arial"/>
                <a:cs typeface="Arial"/>
              </a:rPr>
              <a:t>médico-social)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66837" y="3543158"/>
            <a:ext cx="3881120" cy="713105"/>
            <a:chOff x="766837" y="3543158"/>
            <a:chExt cx="3881120" cy="71310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632" y="3798408"/>
              <a:ext cx="508241" cy="36731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98014" y="3800378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9581" y="3804995"/>
              <a:ext cx="239198" cy="35651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475994" y="3555858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4">
                  <a:moveTo>
                    <a:pt x="26550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5C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75994" y="3895459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4">
                  <a:moveTo>
                    <a:pt x="26550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5C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6837" y="4243532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26550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5C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503999" y="1101369"/>
            <a:ext cx="369570" cy="80645"/>
          </a:xfrm>
          <a:custGeom>
            <a:avLst/>
            <a:gdLst/>
            <a:ahLst/>
            <a:cxnLst/>
            <a:rect l="l" t="t" r="r" b="b"/>
            <a:pathLst>
              <a:path w="369569" h="80644">
                <a:moveTo>
                  <a:pt x="368998" y="0"/>
                </a:moveTo>
                <a:lnTo>
                  <a:pt x="0" y="0"/>
                </a:lnTo>
                <a:lnTo>
                  <a:pt x="0" y="80060"/>
                </a:lnTo>
                <a:lnTo>
                  <a:pt x="368998" y="80060"/>
                </a:lnTo>
                <a:lnTo>
                  <a:pt x="368998" y="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499708" y="1598949"/>
            <a:ext cx="508634" cy="361315"/>
            <a:chOff x="499708" y="1598949"/>
            <a:chExt cx="508634" cy="361315"/>
          </a:xfrm>
        </p:grpSpPr>
        <p:sp>
          <p:nvSpPr>
            <p:cNvPr id="45" name="object 45"/>
            <p:cNvSpPr/>
            <p:nvPr/>
          </p:nvSpPr>
          <p:spPr>
            <a:xfrm>
              <a:off x="499708" y="1598949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275" y="1603564"/>
              <a:ext cx="239199" cy="356511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1244376" y="2362079"/>
            <a:ext cx="508634" cy="360680"/>
            <a:chOff x="1244376" y="2362079"/>
            <a:chExt cx="508634" cy="360680"/>
          </a:xfrm>
        </p:grpSpPr>
        <p:sp>
          <p:nvSpPr>
            <p:cNvPr id="48" name="object 48"/>
            <p:cNvSpPr/>
            <p:nvPr/>
          </p:nvSpPr>
          <p:spPr>
            <a:xfrm>
              <a:off x="1244376" y="2362079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61211" y="2376728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5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5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5" h="345439">
                  <a:moveTo>
                    <a:pt x="226377" y="328155"/>
                  </a:moveTo>
                  <a:lnTo>
                    <a:pt x="207695" y="233514"/>
                  </a:lnTo>
                  <a:lnTo>
                    <a:pt x="205079" y="231851"/>
                  </a:lnTo>
                  <a:lnTo>
                    <a:pt x="202323" y="232295"/>
                  </a:lnTo>
                  <a:lnTo>
                    <a:pt x="199567" y="232752"/>
                  </a:lnTo>
                  <a:lnTo>
                    <a:pt x="197751" y="235191"/>
                  </a:lnTo>
                  <a:lnTo>
                    <a:pt x="216357" y="329552"/>
                  </a:lnTo>
                  <a:lnTo>
                    <a:pt x="218490" y="331127"/>
                  </a:lnTo>
                  <a:lnTo>
                    <a:pt x="221792" y="331050"/>
                  </a:lnTo>
                  <a:lnTo>
                    <a:pt x="224548" y="330581"/>
                  </a:lnTo>
                  <a:lnTo>
                    <a:pt x="226377" y="328155"/>
                  </a:lnTo>
                  <a:close/>
                </a:path>
                <a:path w="274955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80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64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21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82" y="129540"/>
                  </a:lnTo>
                  <a:lnTo>
                    <a:pt x="206362" y="121920"/>
                  </a:lnTo>
                  <a:lnTo>
                    <a:pt x="210019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49" y="62230"/>
                  </a:lnTo>
                  <a:lnTo>
                    <a:pt x="203441" y="26289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72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71" y="71120"/>
                  </a:lnTo>
                  <a:lnTo>
                    <a:pt x="116205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72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80" y="62230"/>
                  </a:lnTo>
                  <a:lnTo>
                    <a:pt x="106997" y="60960"/>
                  </a:lnTo>
                  <a:lnTo>
                    <a:pt x="94881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289"/>
                  </a:lnTo>
                  <a:lnTo>
                    <a:pt x="202844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62" y="226060"/>
                  </a:lnTo>
                  <a:lnTo>
                    <a:pt x="121907" y="269240"/>
                  </a:lnTo>
                  <a:lnTo>
                    <a:pt x="117640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27" y="327660"/>
                  </a:lnTo>
                  <a:lnTo>
                    <a:pt x="127622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54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39" y="229870"/>
                  </a:lnTo>
                  <a:lnTo>
                    <a:pt x="152730" y="276860"/>
                  </a:lnTo>
                  <a:lnTo>
                    <a:pt x="155143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79" y="280670"/>
                  </a:lnTo>
                  <a:lnTo>
                    <a:pt x="163398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36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951111" y="2282842"/>
            <a:ext cx="2875280" cy="839469"/>
          </a:xfrm>
          <a:custGeom>
            <a:avLst/>
            <a:gdLst/>
            <a:ahLst/>
            <a:cxnLst/>
            <a:rect l="l" t="t" r="r" b="b"/>
            <a:pathLst>
              <a:path w="2875279" h="839469">
                <a:moveTo>
                  <a:pt x="2578036" y="0"/>
                </a:moveTo>
                <a:lnTo>
                  <a:pt x="282930" y="40055"/>
                </a:lnTo>
                <a:lnTo>
                  <a:pt x="236289" y="44641"/>
                </a:lnTo>
                <a:lnTo>
                  <a:pt x="192171" y="56326"/>
                </a:lnTo>
                <a:lnTo>
                  <a:pt x="151159" y="74508"/>
                </a:lnTo>
                <a:lnTo>
                  <a:pt x="113837" y="98584"/>
                </a:lnTo>
                <a:lnTo>
                  <a:pt x="80786" y="127950"/>
                </a:lnTo>
                <a:lnTo>
                  <a:pt x="52589" y="162004"/>
                </a:lnTo>
                <a:lnTo>
                  <a:pt x="29829" y="200142"/>
                </a:lnTo>
                <a:lnTo>
                  <a:pt x="13089" y="241762"/>
                </a:lnTo>
                <a:lnTo>
                  <a:pt x="2952" y="286259"/>
                </a:lnTo>
                <a:lnTo>
                  <a:pt x="0" y="333032"/>
                </a:lnTo>
                <a:lnTo>
                  <a:pt x="3898" y="556488"/>
                </a:lnTo>
                <a:lnTo>
                  <a:pt x="8484" y="603132"/>
                </a:lnTo>
                <a:lnTo>
                  <a:pt x="20169" y="647252"/>
                </a:lnTo>
                <a:lnTo>
                  <a:pt x="38352" y="688264"/>
                </a:lnTo>
                <a:lnTo>
                  <a:pt x="62428" y="725587"/>
                </a:lnTo>
                <a:lnTo>
                  <a:pt x="91795" y="758637"/>
                </a:lnTo>
                <a:lnTo>
                  <a:pt x="125850" y="786833"/>
                </a:lnTo>
                <a:lnTo>
                  <a:pt x="163990" y="809591"/>
                </a:lnTo>
                <a:lnTo>
                  <a:pt x="205611" y="826330"/>
                </a:lnTo>
                <a:lnTo>
                  <a:pt x="250112" y="836467"/>
                </a:lnTo>
                <a:lnTo>
                  <a:pt x="296887" y="839419"/>
                </a:lnTo>
                <a:lnTo>
                  <a:pt x="2591981" y="799363"/>
                </a:lnTo>
                <a:lnTo>
                  <a:pt x="2638625" y="794777"/>
                </a:lnTo>
                <a:lnTo>
                  <a:pt x="2682745" y="783092"/>
                </a:lnTo>
                <a:lnTo>
                  <a:pt x="2723757" y="764910"/>
                </a:lnTo>
                <a:lnTo>
                  <a:pt x="2761079" y="740833"/>
                </a:lnTo>
                <a:lnTo>
                  <a:pt x="2794130" y="711466"/>
                </a:lnTo>
                <a:lnTo>
                  <a:pt x="2822325" y="677411"/>
                </a:lnTo>
                <a:lnTo>
                  <a:pt x="2845084" y="639271"/>
                </a:lnTo>
                <a:lnTo>
                  <a:pt x="2861822" y="597650"/>
                </a:lnTo>
                <a:lnTo>
                  <a:pt x="2871959" y="553150"/>
                </a:lnTo>
                <a:lnTo>
                  <a:pt x="2874911" y="506374"/>
                </a:lnTo>
                <a:lnTo>
                  <a:pt x="2871012" y="282917"/>
                </a:lnTo>
                <a:lnTo>
                  <a:pt x="2866430" y="236276"/>
                </a:lnTo>
                <a:lnTo>
                  <a:pt x="2854746" y="192160"/>
                </a:lnTo>
                <a:lnTo>
                  <a:pt x="2836565" y="151150"/>
                </a:lnTo>
                <a:lnTo>
                  <a:pt x="2812489" y="113829"/>
                </a:lnTo>
                <a:lnTo>
                  <a:pt x="2783122" y="80779"/>
                </a:lnTo>
                <a:lnTo>
                  <a:pt x="2749067" y="52585"/>
                </a:lnTo>
                <a:lnTo>
                  <a:pt x="2710928" y="29827"/>
                </a:lnTo>
                <a:lnTo>
                  <a:pt x="2669307" y="13088"/>
                </a:lnTo>
                <a:lnTo>
                  <a:pt x="2624809" y="2952"/>
                </a:lnTo>
                <a:lnTo>
                  <a:pt x="2578036" y="0"/>
                </a:lnTo>
                <a:close/>
              </a:path>
            </a:pathLst>
          </a:custGeom>
          <a:solidFill>
            <a:srgbClr val="68B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18364" y="2359969"/>
            <a:ext cx="2124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Depuis</a:t>
            </a:r>
            <a:r>
              <a:rPr sz="9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mars</a:t>
            </a:r>
            <a:r>
              <a:rPr sz="9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2019,</a:t>
            </a:r>
            <a:r>
              <a:rPr sz="9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9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juge</a:t>
            </a:r>
            <a:r>
              <a:rPr sz="9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9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délivre</a:t>
            </a:r>
            <a:r>
              <a:rPr sz="9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18364" y="2486830"/>
            <a:ext cx="224282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d’autorisation</a:t>
            </a:r>
            <a:r>
              <a:rPr sz="9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9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consentir</a:t>
            </a:r>
            <a:r>
              <a:rPr sz="9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9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9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actes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médicaux</a:t>
            </a:r>
            <a:r>
              <a:rPr sz="9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graves,</a:t>
            </a:r>
            <a:r>
              <a:rPr sz="9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tutelle.</a:t>
            </a:r>
            <a:r>
              <a:rPr sz="9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9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peut</a:t>
            </a:r>
            <a:r>
              <a:rPr sz="9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être</a:t>
            </a:r>
            <a:r>
              <a:rPr sz="9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saisi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FFFFFF"/>
                </a:solidFill>
                <a:latin typeface="Calibri"/>
                <a:cs typeface="Calibri"/>
              </a:rPr>
              <a:t>cas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désaccord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personne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protégée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9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tuteur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9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personne.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015874" y="2549566"/>
            <a:ext cx="342265" cy="342265"/>
            <a:chOff x="2015874" y="2549566"/>
            <a:chExt cx="342265" cy="342265"/>
          </a:xfrm>
        </p:grpSpPr>
        <p:sp>
          <p:nvSpPr>
            <p:cNvPr id="54" name="object 54"/>
            <p:cNvSpPr/>
            <p:nvPr/>
          </p:nvSpPr>
          <p:spPr>
            <a:xfrm>
              <a:off x="2015874" y="2549566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4">
                  <a:moveTo>
                    <a:pt x="171005" y="0"/>
                  </a:moveTo>
                  <a:lnTo>
                    <a:pt x="125547" y="6107"/>
                  </a:lnTo>
                  <a:lnTo>
                    <a:pt x="84698" y="23345"/>
                  </a:lnTo>
                  <a:lnTo>
                    <a:pt x="50088" y="50082"/>
                  </a:lnTo>
                  <a:lnTo>
                    <a:pt x="23348" y="84689"/>
                  </a:lnTo>
                  <a:lnTo>
                    <a:pt x="6108" y="125535"/>
                  </a:lnTo>
                  <a:lnTo>
                    <a:pt x="0" y="170992"/>
                  </a:lnTo>
                  <a:lnTo>
                    <a:pt x="6108" y="216454"/>
                  </a:lnTo>
                  <a:lnTo>
                    <a:pt x="23348" y="257305"/>
                  </a:lnTo>
                  <a:lnTo>
                    <a:pt x="50088" y="291914"/>
                  </a:lnTo>
                  <a:lnTo>
                    <a:pt x="84698" y="318652"/>
                  </a:lnTo>
                  <a:lnTo>
                    <a:pt x="125547" y="335890"/>
                  </a:lnTo>
                  <a:lnTo>
                    <a:pt x="171005" y="341998"/>
                  </a:lnTo>
                  <a:lnTo>
                    <a:pt x="216463" y="335890"/>
                  </a:lnTo>
                  <a:lnTo>
                    <a:pt x="257312" y="318652"/>
                  </a:lnTo>
                  <a:lnTo>
                    <a:pt x="291922" y="291914"/>
                  </a:lnTo>
                  <a:lnTo>
                    <a:pt x="318662" y="257305"/>
                  </a:lnTo>
                  <a:lnTo>
                    <a:pt x="335902" y="216454"/>
                  </a:lnTo>
                  <a:lnTo>
                    <a:pt x="342011" y="170992"/>
                  </a:lnTo>
                  <a:lnTo>
                    <a:pt x="335902" y="125535"/>
                  </a:lnTo>
                  <a:lnTo>
                    <a:pt x="318662" y="84689"/>
                  </a:lnTo>
                  <a:lnTo>
                    <a:pt x="291922" y="50082"/>
                  </a:lnTo>
                  <a:lnTo>
                    <a:pt x="257312" y="23345"/>
                  </a:lnTo>
                  <a:lnTo>
                    <a:pt x="216463" y="6107"/>
                  </a:lnTo>
                  <a:lnTo>
                    <a:pt x="17100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85822" y="261906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4" h="203200">
                  <a:moveTo>
                    <a:pt x="202107" y="71120"/>
                  </a:moveTo>
                  <a:lnTo>
                    <a:pt x="201574" y="71120"/>
                  </a:lnTo>
                  <a:lnTo>
                    <a:pt x="201574" y="69850"/>
                  </a:lnTo>
                  <a:lnTo>
                    <a:pt x="201549" y="68580"/>
                  </a:lnTo>
                  <a:lnTo>
                    <a:pt x="201523" y="67310"/>
                  </a:lnTo>
                  <a:lnTo>
                    <a:pt x="158673" y="67310"/>
                  </a:lnTo>
                  <a:lnTo>
                    <a:pt x="158673" y="68580"/>
                  </a:lnTo>
                  <a:lnTo>
                    <a:pt x="132524" y="68580"/>
                  </a:lnTo>
                  <a:lnTo>
                    <a:pt x="132524" y="67310"/>
                  </a:lnTo>
                  <a:lnTo>
                    <a:pt x="131940" y="67310"/>
                  </a:lnTo>
                  <a:lnTo>
                    <a:pt x="131940" y="1270"/>
                  </a:lnTo>
                  <a:lnTo>
                    <a:pt x="131356" y="1270"/>
                  </a:lnTo>
                  <a:lnTo>
                    <a:pt x="131356" y="0"/>
                  </a:lnTo>
                  <a:lnTo>
                    <a:pt x="90385" y="0"/>
                  </a:lnTo>
                  <a:lnTo>
                    <a:pt x="90385" y="1270"/>
                  </a:lnTo>
                  <a:lnTo>
                    <a:pt x="66840" y="1270"/>
                  </a:lnTo>
                  <a:lnTo>
                    <a:pt x="66840" y="67310"/>
                  </a:lnTo>
                  <a:lnTo>
                    <a:pt x="67437" y="67310"/>
                  </a:lnTo>
                  <a:lnTo>
                    <a:pt x="67437" y="68580"/>
                  </a:lnTo>
                  <a:lnTo>
                    <a:pt x="67462" y="69850"/>
                  </a:lnTo>
                  <a:lnTo>
                    <a:pt x="13208" y="69850"/>
                  </a:lnTo>
                  <a:lnTo>
                    <a:pt x="13208" y="71120"/>
                  </a:lnTo>
                  <a:lnTo>
                    <a:pt x="0" y="71120"/>
                  </a:lnTo>
                  <a:lnTo>
                    <a:pt x="0" y="132080"/>
                  </a:lnTo>
                  <a:lnTo>
                    <a:pt x="546" y="132080"/>
                  </a:lnTo>
                  <a:lnTo>
                    <a:pt x="546" y="133350"/>
                  </a:lnTo>
                  <a:lnTo>
                    <a:pt x="571" y="134620"/>
                  </a:lnTo>
                  <a:lnTo>
                    <a:pt x="584" y="135890"/>
                  </a:lnTo>
                  <a:lnTo>
                    <a:pt x="32042" y="135890"/>
                  </a:lnTo>
                  <a:lnTo>
                    <a:pt x="32042" y="134620"/>
                  </a:lnTo>
                  <a:lnTo>
                    <a:pt x="68605" y="134620"/>
                  </a:lnTo>
                  <a:lnTo>
                    <a:pt x="68605" y="135890"/>
                  </a:lnTo>
                  <a:lnTo>
                    <a:pt x="69189" y="135890"/>
                  </a:lnTo>
                  <a:lnTo>
                    <a:pt x="69189" y="201930"/>
                  </a:lnTo>
                  <a:lnTo>
                    <a:pt x="69773" y="201930"/>
                  </a:lnTo>
                  <a:lnTo>
                    <a:pt x="69773" y="203200"/>
                  </a:lnTo>
                  <a:lnTo>
                    <a:pt x="100507" y="203200"/>
                  </a:lnTo>
                  <a:lnTo>
                    <a:pt x="100507" y="201930"/>
                  </a:lnTo>
                  <a:lnTo>
                    <a:pt x="134302" y="201930"/>
                  </a:lnTo>
                  <a:lnTo>
                    <a:pt x="134302" y="135890"/>
                  </a:lnTo>
                  <a:lnTo>
                    <a:pt x="133718" y="135890"/>
                  </a:lnTo>
                  <a:lnTo>
                    <a:pt x="133718" y="134620"/>
                  </a:lnTo>
                  <a:lnTo>
                    <a:pt x="133692" y="133350"/>
                  </a:lnTo>
                  <a:lnTo>
                    <a:pt x="177965" y="133350"/>
                  </a:lnTo>
                  <a:lnTo>
                    <a:pt x="177965" y="132080"/>
                  </a:lnTo>
                  <a:lnTo>
                    <a:pt x="202107" y="132080"/>
                  </a:lnTo>
                  <a:lnTo>
                    <a:pt x="202107" y="71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192" y="6678439"/>
            <a:ext cx="4388485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95">
              <a:lnSpc>
                <a:spcPct val="118900"/>
              </a:lnSpc>
              <a:spcBef>
                <a:spcPts val="100"/>
              </a:spcBef>
            </a:pPr>
            <a:r>
              <a:rPr sz="700" spc="-85" dirty="0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informe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protégée, au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moment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opportun,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l’intérêt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désigner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Tahoma"/>
                <a:cs typeface="Tahoma"/>
              </a:rPr>
              <a:t>une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personne </a:t>
            </a:r>
            <a:r>
              <a:rPr sz="700" spc="-6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50" dirty="0">
                <a:solidFill>
                  <a:srgbClr val="231F20"/>
                </a:solidFill>
                <a:latin typeface="Verdana"/>
                <a:cs typeface="Verdana"/>
              </a:rPr>
              <a:t>confiance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et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6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50" dirty="0">
                <a:solidFill>
                  <a:srgbClr val="231F20"/>
                </a:solidFill>
                <a:latin typeface="Verdana"/>
                <a:cs typeface="Verdana"/>
              </a:rPr>
              <a:t>rédiger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45" dirty="0">
                <a:solidFill>
                  <a:srgbClr val="231F20"/>
                </a:solidFill>
                <a:latin typeface="Verdana"/>
                <a:cs typeface="Verdana"/>
              </a:rPr>
              <a:t>des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45" dirty="0">
                <a:solidFill>
                  <a:srgbClr val="231F20"/>
                </a:solidFill>
                <a:latin typeface="Verdana"/>
                <a:cs typeface="Verdana"/>
              </a:rPr>
              <a:t>directives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55" dirty="0">
                <a:solidFill>
                  <a:srgbClr val="231F20"/>
                </a:solidFill>
                <a:latin typeface="Verdana"/>
                <a:cs typeface="Verdana"/>
              </a:rPr>
              <a:t>anticipées.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50" dirty="0">
                <a:solidFill>
                  <a:srgbClr val="231F20"/>
                </a:solidFill>
                <a:latin typeface="Verdana"/>
                <a:cs typeface="Verdana"/>
              </a:rPr>
              <a:t>personne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50" dirty="0">
                <a:solidFill>
                  <a:srgbClr val="231F20"/>
                </a:solidFill>
                <a:latin typeface="Verdana"/>
                <a:cs typeface="Verdana"/>
              </a:rPr>
              <a:t>protégée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60" dirty="0">
                <a:solidFill>
                  <a:srgbClr val="231F20"/>
                </a:solidFill>
                <a:latin typeface="Verdana"/>
                <a:cs typeface="Verdana"/>
              </a:rPr>
              <a:t>n’a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50" dirty="0">
                <a:solidFill>
                  <a:srgbClr val="231F20"/>
                </a:solidFill>
                <a:latin typeface="Verdana"/>
                <a:cs typeface="Verdana"/>
              </a:rPr>
              <a:t>pas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45" dirty="0">
                <a:solidFill>
                  <a:srgbClr val="231F20"/>
                </a:solidFill>
                <a:latin typeface="Verdana"/>
                <a:cs typeface="Verdana"/>
              </a:rPr>
              <a:t>d’obligation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50" dirty="0">
                <a:solidFill>
                  <a:srgbClr val="231F20"/>
                </a:solidFill>
                <a:latin typeface="Verdana"/>
                <a:cs typeface="Verdana"/>
              </a:rPr>
              <a:t>légale</a:t>
            </a:r>
            <a:r>
              <a:rPr sz="7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6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7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Verdana"/>
                <a:cs typeface="Verdana"/>
              </a:rPr>
              <a:t>le 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faire.</a:t>
            </a:r>
            <a:r>
              <a:rPr sz="7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7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r>
              <a:rPr sz="7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Tahoma"/>
                <a:cs typeface="Tahoma"/>
              </a:rPr>
              <a:t>ne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va</a:t>
            </a:r>
            <a:r>
              <a:rPr sz="7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pas</a:t>
            </a:r>
            <a:r>
              <a:rPr sz="7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l’y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forcer.</a:t>
            </a:r>
            <a:endParaRPr sz="7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259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33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2081" y="499783"/>
            <a:ext cx="4324350" cy="2364105"/>
            <a:chOff x="502081" y="499783"/>
            <a:chExt cx="4324350" cy="2364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999" y="503999"/>
              <a:ext cx="4320006" cy="23593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2081" y="499783"/>
              <a:ext cx="4324350" cy="2364105"/>
            </a:xfrm>
            <a:custGeom>
              <a:avLst/>
              <a:gdLst/>
              <a:ahLst/>
              <a:cxnLst/>
              <a:rect l="l" t="t" r="r" b="b"/>
              <a:pathLst>
                <a:path w="4324350" h="2364105">
                  <a:moveTo>
                    <a:pt x="4323829" y="0"/>
                  </a:moveTo>
                  <a:lnTo>
                    <a:pt x="0" y="0"/>
                  </a:lnTo>
                  <a:lnTo>
                    <a:pt x="0" y="2363533"/>
                  </a:lnTo>
                  <a:lnTo>
                    <a:pt x="4323829" y="2363533"/>
                  </a:lnTo>
                  <a:lnTo>
                    <a:pt x="4323829" y="0"/>
                  </a:lnTo>
                  <a:close/>
                </a:path>
              </a:pathLst>
            </a:custGeom>
            <a:solidFill>
              <a:srgbClr val="F9D651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9097" y="4356822"/>
            <a:ext cx="4420870" cy="25400"/>
            <a:chOff x="619097" y="4356822"/>
            <a:chExt cx="4420870" cy="25400"/>
          </a:xfrm>
        </p:grpSpPr>
        <p:sp>
          <p:nvSpPr>
            <p:cNvPr id="7" name="object 7"/>
            <p:cNvSpPr/>
            <p:nvPr/>
          </p:nvSpPr>
          <p:spPr>
            <a:xfrm>
              <a:off x="619097" y="4369522"/>
              <a:ext cx="4370070" cy="0"/>
            </a:xfrm>
            <a:custGeom>
              <a:avLst/>
              <a:gdLst/>
              <a:ahLst/>
              <a:cxnLst/>
              <a:rect l="l" t="t" r="r" b="b"/>
              <a:pathLst>
                <a:path w="4370070">
                  <a:moveTo>
                    <a:pt x="0" y="0"/>
                  </a:moveTo>
                  <a:lnTo>
                    <a:pt x="4370031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14423" y="435682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30396" y="43568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3719" y="3719"/>
                </a:lnTo>
                <a:lnTo>
                  <a:pt x="12700" y="0"/>
                </a:lnTo>
                <a:lnTo>
                  <a:pt x="21680" y="3719"/>
                </a:lnTo>
                <a:lnTo>
                  <a:pt x="25400" y="12700"/>
                </a:lnTo>
                <a:lnTo>
                  <a:pt x="21680" y="21680"/>
                </a:lnTo>
                <a:lnTo>
                  <a:pt x="12700" y="25400"/>
                </a:lnTo>
                <a:lnTo>
                  <a:pt x="3719" y="21680"/>
                </a:lnTo>
                <a:lnTo>
                  <a:pt x="0" y="1270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07542" y="4440351"/>
          <a:ext cx="4316729" cy="2157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7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0" marR="88265" algn="ctr">
                        <a:lnSpc>
                          <a:spcPct val="10409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personne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protégée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prend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elle-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même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décision.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960" marR="46990" algn="ctr">
                        <a:lnSpc>
                          <a:spcPct val="10409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mandataire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veille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seulement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à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bonne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information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personne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protégée.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0700" marR="538480" algn="ctr">
                        <a:lnSpc>
                          <a:spcPct val="10409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personne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peut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faire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elle-même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mais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n’en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pas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l’obligation*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BAE33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marR="635" algn="ctr">
                        <a:lnSpc>
                          <a:spcPts val="930"/>
                        </a:lnSpc>
                        <a:spcBef>
                          <a:spcPts val="7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personne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880"/>
                        </a:lnSpc>
                        <a:spcBef>
                          <a:spcPts val="12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personne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proté-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1524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BAE33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marR="635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protégée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prend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elle-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880"/>
                        </a:lnSpc>
                        <a:spcBef>
                          <a:spcPts val="20"/>
                        </a:spcBef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gée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n’est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pas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apte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à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880"/>
                        </a:lnSpc>
                        <a:spcBef>
                          <a:spcPts val="2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personne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peut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faire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mais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n’en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BAE33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marR="635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même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décision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si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880"/>
                        </a:lnSpc>
                        <a:spcBef>
                          <a:spcPts val="2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exprimer</a:t>
                      </a:r>
                      <a:r>
                        <a:rPr sz="750" spc="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sa</a:t>
                      </a:r>
                      <a:r>
                        <a:rPr sz="750" spc="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volonté,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880"/>
                        </a:lnSpc>
                        <a:spcBef>
                          <a:spcPts val="2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pas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l’obligation.*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BAE33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R="635" algn="ctr">
                        <a:lnSpc>
                          <a:spcPts val="93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elle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est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en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capacité</a:t>
                      </a:r>
                      <a:endParaRPr sz="800">
                        <a:latin typeface="Tahoma"/>
                        <a:cs typeface="Tahoma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faire.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tuteur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à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personne</a:t>
                      </a:r>
                      <a:endParaRPr sz="750">
                        <a:latin typeface="Tahoma"/>
                        <a:cs typeface="Tahoma"/>
                      </a:endParaRPr>
                    </a:p>
                    <a:p>
                      <a:pPr marR="336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prend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décision.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BAE33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L’autorisation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du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juge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est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nécessaire.</a:t>
                      </a:r>
                      <a:endParaRPr sz="75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BAE33">
                        <a:alpha val="1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501510" y="3256267"/>
            <a:ext cx="4323080" cy="1015365"/>
            <a:chOff x="501510" y="3256267"/>
            <a:chExt cx="4323080" cy="1015365"/>
          </a:xfrm>
        </p:grpSpPr>
        <p:sp>
          <p:nvSpPr>
            <p:cNvPr id="12" name="object 12"/>
            <p:cNvSpPr/>
            <p:nvPr/>
          </p:nvSpPr>
          <p:spPr>
            <a:xfrm>
              <a:off x="501510" y="3689680"/>
              <a:ext cx="4323080" cy="581660"/>
            </a:xfrm>
            <a:custGeom>
              <a:avLst/>
              <a:gdLst/>
              <a:ahLst/>
              <a:cxnLst/>
              <a:rect l="l" t="t" r="r" b="b"/>
              <a:pathLst>
                <a:path w="4323080" h="581660">
                  <a:moveTo>
                    <a:pt x="4322483" y="0"/>
                  </a:moveTo>
                  <a:lnTo>
                    <a:pt x="0" y="0"/>
                  </a:lnTo>
                  <a:lnTo>
                    <a:pt x="0" y="581469"/>
                  </a:lnTo>
                  <a:lnTo>
                    <a:pt x="4322483" y="581469"/>
                  </a:lnTo>
                  <a:lnTo>
                    <a:pt x="4322483" y="0"/>
                  </a:lnTo>
                  <a:close/>
                </a:path>
              </a:pathLst>
            </a:custGeom>
            <a:solidFill>
              <a:srgbClr val="F5C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510" y="3256267"/>
              <a:ext cx="4323080" cy="433705"/>
            </a:xfrm>
            <a:custGeom>
              <a:avLst/>
              <a:gdLst/>
              <a:ahLst/>
              <a:cxnLst/>
              <a:rect l="l" t="t" r="r" b="b"/>
              <a:pathLst>
                <a:path w="4323080" h="433704">
                  <a:moveTo>
                    <a:pt x="4322483" y="0"/>
                  </a:moveTo>
                  <a:lnTo>
                    <a:pt x="0" y="0"/>
                  </a:lnTo>
                  <a:lnTo>
                    <a:pt x="0" y="433412"/>
                  </a:lnTo>
                  <a:lnTo>
                    <a:pt x="4322483" y="433412"/>
                  </a:lnTo>
                  <a:lnTo>
                    <a:pt x="4322483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758" y="3843263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714" y="3877687"/>
              <a:ext cx="242335" cy="3217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20356" y="3843263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3311" y="3877687"/>
              <a:ext cx="242335" cy="32171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96713" y="3260692"/>
            <a:ext cx="1548765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CHOIX</a:t>
            </a:r>
            <a:r>
              <a:rPr sz="8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8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8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PERSONNE</a:t>
            </a:r>
            <a:endParaRPr sz="800">
              <a:latin typeface="Trebuchet MS"/>
              <a:cs typeface="Trebuchet MS"/>
            </a:endParaRPr>
          </a:p>
          <a:p>
            <a:pPr marL="12700" marR="5080" algn="ctr">
              <a:lnSpc>
                <a:spcPct val="104099"/>
              </a:lnSpc>
            </a:pPr>
            <a:r>
              <a:rPr sz="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DE CONFIANCE </a:t>
            </a:r>
            <a:r>
              <a:rPr sz="800" b="1" i="1" spc="-5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800" b="1" i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RÉDACTION</a:t>
            </a:r>
            <a:r>
              <a:rPr sz="8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DES </a:t>
            </a:r>
            <a:r>
              <a:rPr sz="8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DIRECTIVES</a:t>
            </a:r>
            <a:r>
              <a:rPr sz="800" b="1" i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ANTICIPÉES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96" y="3374852"/>
            <a:ext cx="1867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dirty="0">
                <a:solidFill>
                  <a:srgbClr val="FFFFFF"/>
                </a:solidFill>
                <a:latin typeface="Trebuchet MS"/>
                <a:cs typeface="Trebuchet MS"/>
              </a:rPr>
              <a:t>PRISE</a:t>
            </a: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DÉCISION</a:t>
            </a: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POUR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dirty="0">
                <a:solidFill>
                  <a:srgbClr val="FFFFFF"/>
                </a:solidFill>
                <a:latin typeface="Trebuchet MS"/>
                <a:cs typeface="Trebuchet MS"/>
              </a:rPr>
              <a:t>LES</a:t>
            </a: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SOINS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37796" y="3830097"/>
            <a:ext cx="545465" cy="386715"/>
            <a:chOff x="1837796" y="3830097"/>
            <a:chExt cx="545465" cy="386715"/>
          </a:xfrm>
        </p:grpSpPr>
        <p:sp>
          <p:nvSpPr>
            <p:cNvPr id="21" name="object 21"/>
            <p:cNvSpPr/>
            <p:nvPr/>
          </p:nvSpPr>
          <p:spPr>
            <a:xfrm>
              <a:off x="1837796" y="3830097"/>
              <a:ext cx="545465" cy="386715"/>
            </a:xfrm>
            <a:custGeom>
              <a:avLst/>
              <a:gdLst/>
              <a:ahLst/>
              <a:cxnLst/>
              <a:rect l="l" t="t" r="r" b="b"/>
              <a:pathLst>
                <a:path w="545464" h="386714">
                  <a:moveTo>
                    <a:pt x="390867" y="0"/>
                  </a:moveTo>
                  <a:lnTo>
                    <a:pt x="154533" y="0"/>
                  </a:lnTo>
                  <a:lnTo>
                    <a:pt x="105690" y="7878"/>
                  </a:lnTo>
                  <a:lnTo>
                    <a:pt x="63269" y="29816"/>
                  </a:lnTo>
                  <a:lnTo>
                    <a:pt x="29816" y="63269"/>
                  </a:lnTo>
                  <a:lnTo>
                    <a:pt x="7878" y="105690"/>
                  </a:lnTo>
                  <a:lnTo>
                    <a:pt x="0" y="154533"/>
                  </a:lnTo>
                  <a:lnTo>
                    <a:pt x="0" y="231889"/>
                  </a:lnTo>
                  <a:lnTo>
                    <a:pt x="7878" y="280731"/>
                  </a:lnTo>
                  <a:lnTo>
                    <a:pt x="29816" y="323149"/>
                  </a:lnTo>
                  <a:lnTo>
                    <a:pt x="63269" y="356597"/>
                  </a:lnTo>
                  <a:lnTo>
                    <a:pt x="105690" y="378533"/>
                  </a:lnTo>
                  <a:lnTo>
                    <a:pt x="154533" y="386410"/>
                  </a:lnTo>
                  <a:lnTo>
                    <a:pt x="390867" y="386410"/>
                  </a:lnTo>
                  <a:lnTo>
                    <a:pt x="439711" y="378533"/>
                  </a:lnTo>
                  <a:lnTo>
                    <a:pt x="482132" y="356597"/>
                  </a:lnTo>
                  <a:lnTo>
                    <a:pt x="515584" y="323149"/>
                  </a:lnTo>
                  <a:lnTo>
                    <a:pt x="537523" y="280731"/>
                  </a:lnTo>
                  <a:lnTo>
                    <a:pt x="545401" y="231889"/>
                  </a:lnTo>
                  <a:lnTo>
                    <a:pt x="545401" y="154533"/>
                  </a:lnTo>
                  <a:lnTo>
                    <a:pt x="537523" y="105690"/>
                  </a:lnTo>
                  <a:lnTo>
                    <a:pt x="515584" y="63269"/>
                  </a:lnTo>
                  <a:lnTo>
                    <a:pt x="482132" y="29816"/>
                  </a:lnTo>
                  <a:lnTo>
                    <a:pt x="439711" y="7878"/>
                  </a:lnTo>
                  <a:lnTo>
                    <a:pt x="390867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3166" y="3845686"/>
              <a:ext cx="294640" cy="370840"/>
            </a:xfrm>
            <a:custGeom>
              <a:avLst/>
              <a:gdLst/>
              <a:ahLst/>
              <a:cxnLst/>
              <a:rect l="l" t="t" r="r" b="b"/>
              <a:pathLst>
                <a:path w="294639" h="370839">
                  <a:moveTo>
                    <a:pt x="85902" y="262788"/>
                  </a:moveTo>
                  <a:lnTo>
                    <a:pt x="84048" y="260121"/>
                  </a:lnTo>
                  <a:lnTo>
                    <a:pt x="81114" y="259537"/>
                  </a:lnTo>
                  <a:lnTo>
                    <a:pt x="78193" y="258953"/>
                  </a:lnTo>
                  <a:lnTo>
                    <a:pt x="75298" y="260667"/>
                  </a:lnTo>
                  <a:lnTo>
                    <a:pt x="53759" y="352094"/>
                  </a:lnTo>
                  <a:lnTo>
                    <a:pt x="55626" y="354761"/>
                  </a:lnTo>
                  <a:lnTo>
                    <a:pt x="59715" y="355473"/>
                  </a:lnTo>
                  <a:lnTo>
                    <a:pt x="62204" y="355473"/>
                  </a:lnTo>
                  <a:lnTo>
                    <a:pt x="64465" y="353872"/>
                  </a:lnTo>
                  <a:lnTo>
                    <a:pt x="85902" y="262788"/>
                  </a:lnTo>
                  <a:close/>
                </a:path>
                <a:path w="294639" h="370839">
                  <a:moveTo>
                    <a:pt x="177126" y="128727"/>
                  </a:moveTo>
                  <a:lnTo>
                    <a:pt x="175514" y="124599"/>
                  </a:lnTo>
                  <a:lnTo>
                    <a:pt x="166357" y="127533"/>
                  </a:lnTo>
                  <a:lnTo>
                    <a:pt x="160197" y="129222"/>
                  </a:lnTo>
                  <a:lnTo>
                    <a:pt x="136334" y="126263"/>
                  </a:lnTo>
                  <a:lnTo>
                    <a:pt x="132930" y="125730"/>
                  </a:lnTo>
                  <a:lnTo>
                    <a:pt x="160667" y="135242"/>
                  </a:lnTo>
                  <a:lnTo>
                    <a:pt x="168300" y="133756"/>
                  </a:lnTo>
                  <a:lnTo>
                    <a:pt x="174586" y="130175"/>
                  </a:lnTo>
                  <a:lnTo>
                    <a:pt x="177126" y="128727"/>
                  </a:lnTo>
                  <a:close/>
                </a:path>
                <a:path w="294639" h="370839">
                  <a:moveTo>
                    <a:pt x="242925" y="352285"/>
                  </a:moveTo>
                  <a:lnTo>
                    <a:pt x="222885" y="250723"/>
                  </a:lnTo>
                  <a:lnTo>
                    <a:pt x="220078" y="248932"/>
                  </a:lnTo>
                  <a:lnTo>
                    <a:pt x="217119" y="249415"/>
                  </a:lnTo>
                  <a:lnTo>
                    <a:pt x="214160" y="249910"/>
                  </a:lnTo>
                  <a:lnTo>
                    <a:pt x="212204" y="252514"/>
                  </a:lnTo>
                  <a:lnTo>
                    <a:pt x="232181" y="353783"/>
                  </a:lnTo>
                  <a:lnTo>
                    <a:pt x="234467" y="355473"/>
                  </a:lnTo>
                  <a:lnTo>
                    <a:pt x="238023" y="355384"/>
                  </a:lnTo>
                  <a:lnTo>
                    <a:pt x="240969" y="354888"/>
                  </a:lnTo>
                  <a:lnTo>
                    <a:pt x="242925" y="352285"/>
                  </a:lnTo>
                  <a:close/>
                </a:path>
                <a:path w="294639" h="370839">
                  <a:moveTo>
                    <a:pt x="294551" y="336550"/>
                  </a:moveTo>
                  <a:lnTo>
                    <a:pt x="293839" y="334010"/>
                  </a:lnTo>
                  <a:lnTo>
                    <a:pt x="256006" y="187960"/>
                  </a:lnTo>
                  <a:lnTo>
                    <a:pt x="255676" y="186690"/>
                  </a:lnTo>
                  <a:lnTo>
                    <a:pt x="254063" y="185420"/>
                  </a:lnTo>
                  <a:lnTo>
                    <a:pt x="250812" y="182880"/>
                  </a:lnTo>
                  <a:lnTo>
                    <a:pt x="195592" y="176682"/>
                  </a:lnTo>
                  <a:lnTo>
                    <a:pt x="195592" y="186690"/>
                  </a:lnTo>
                  <a:lnTo>
                    <a:pt x="191287" y="191770"/>
                  </a:lnTo>
                  <a:lnTo>
                    <a:pt x="185889" y="193040"/>
                  </a:lnTo>
                  <a:lnTo>
                    <a:pt x="181533" y="193040"/>
                  </a:lnTo>
                  <a:lnTo>
                    <a:pt x="183197" y="191770"/>
                  </a:lnTo>
                  <a:lnTo>
                    <a:pt x="184785" y="189230"/>
                  </a:lnTo>
                  <a:lnTo>
                    <a:pt x="186321" y="185420"/>
                  </a:lnTo>
                  <a:lnTo>
                    <a:pt x="195592" y="186690"/>
                  </a:lnTo>
                  <a:lnTo>
                    <a:pt x="195592" y="176682"/>
                  </a:lnTo>
                  <a:lnTo>
                    <a:pt x="182994" y="175260"/>
                  </a:lnTo>
                  <a:lnTo>
                    <a:pt x="174637" y="175260"/>
                  </a:lnTo>
                  <a:lnTo>
                    <a:pt x="174637" y="184150"/>
                  </a:lnTo>
                  <a:lnTo>
                    <a:pt x="169887" y="191770"/>
                  </a:lnTo>
                  <a:lnTo>
                    <a:pt x="164896" y="195580"/>
                  </a:lnTo>
                  <a:lnTo>
                    <a:pt x="159664" y="199390"/>
                  </a:lnTo>
                  <a:lnTo>
                    <a:pt x="154203" y="200660"/>
                  </a:lnTo>
                  <a:lnTo>
                    <a:pt x="146037" y="199390"/>
                  </a:lnTo>
                  <a:lnTo>
                    <a:pt x="138506" y="195580"/>
                  </a:lnTo>
                  <a:lnTo>
                    <a:pt x="132067" y="191770"/>
                  </a:lnTo>
                  <a:lnTo>
                    <a:pt x="129628" y="189230"/>
                  </a:lnTo>
                  <a:lnTo>
                    <a:pt x="127190" y="186690"/>
                  </a:lnTo>
                  <a:lnTo>
                    <a:pt x="131902" y="184150"/>
                  </a:lnTo>
                  <a:lnTo>
                    <a:pt x="137807" y="180340"/>
                  </a:lnTo>
                  <a:lnTo>
                    <a:pt x="140423" y="173990"/>
                  </a:lnTo>
                  <a:lnTo>
                    <a:pt x="143090" y="173990"/>
                  </a:lnTo>
                  <a:lnTo>
                    <a:pt x="145796" y="175260"/>
                  </a:lnTo>
                  <a:lnTo>
                    <a:pt x="155397" y="175260"/>
                  </a:lnTo>
                  <a:lnTo>
                    <a:pt x="158775" y="173990"/>
                  </a:lnTo>
                  <a:lnTo>
                    <a:pt x="159677" y="176530"/>
                  </a:lnTo>
                  <a:lnTo>
                    <a:pt x="160870" y="177800"/>
                  </a:lnTo>
                  <a:lnTo>
                    <a:pt x="166027" y="182880"/>
                  </a:lnTo>
                  <a:lnTo>
                    <a:pt x="170662" y="184150"/>
                  </a:lnTo>
                  <a:lnTo>
                    <a:pt x="174637" y="184150"/>
                  </a:lnTo>
                  <a:lnTo>
                    <a:pt x="174637" y="175260"/>
                  </a:lnTo>
                  <a:lnTo>
                    <a:pt x="173939" y="175260"/>
                  </a:lnTo>
                  <a:lnTo>
                    <a:pt x="172161" y="173990"/>
                  </a:lnTo>
                  <a:lnTo>
                    <a:pt x="170383" y="172720"/>
                  </a:lnTo>
                  <a:lnTo>
                    <a:pt x="175221" y="170180"/>
                  </a:lnTo>
                  <a:lnTo>
                    <a:pt x="179844" y="168910"/>
                  </a:lnTo>
                  <a:lnTo>
                    <a:pt x="189318" y="163830"/>
                  </a:lnTo>
                  <a:lnTo>
                    <a:pt x="194144" y="160020"/>
                  </a:lnTo>
                  <a:lnTo>
                    <a:pt x="198666" y="157480"/>
                  </a:lnTo>
                  <a:lnTo>
                    <a:pt x="203073" y="153670"/>
                  </a:lnTo>
                  <a:lnTo>
                    <a:pt x="207797" y="149860"/>
                  </a:lnTo>
                  <a:lnTo>
                    <a:pt x="211518" y="144780"/>
                  </a:lnTo>
                  <a:lnTo>
                    <a:pt x="216865" y="138430"/>
                  </a:lnTo>
                  <a:lnTo>
                    <a:pt x="221462" y="130810"/>
                  </a:lnTo>
                  <a:lnTo>
                    <a:pt x="225374" y="124460"/>
                  </a:lnTo>
                  <a:lnTo>
                    <a:pt x="228663" y="116840"/>
                  </a:lnTo>
                  <a:lnTo>
                    <a:pt x="235712" y="76200"/>
                  </a:lnTo>
                  <a:lnTo>
                    <a:pt x="235432" y="72390"/>
                  </a:lnTo>
                  <a:lnTo>
                    <a:pt x="235064" y="67310"/>
                  </a:lnTo>
                  <a:lnTo>
                    <a:pt x="218313" y="28816"/>
                  </a:lnTo>
                  <a:lnTo>
                    <a:pt x="218313" y="85090"/>
                  </a:lnTo>
                  <a:lnTo>
                    <a:pt x="216319" y="99060"/>
                  </a:lnTo>
                  <a:lnTo>
                    <a:pt x="198615" y="135890"/>
                  </a:lnTo>
                  <a:lnTo>
                    <a:pt x="188252" y="144780"/>
                  </a:lnTo>
                  <a:lnTo>
                    <a:pt x="182270" y="149860"/>
                  </a:lnTo>
                  <a:lnTo>
                    <a:pt x="176047" y="152400"/>
                  </a:lnTo>
                  <a:lnTo>
                    <a:pt x="169608" y="156210"/>
                  </a:lnTo>
                  <a:lnTo>
                    <a:pt x="162991" y="158750"/>
                  </a:lnTo>
                  <a:lnTo>
                    <a:pt x="156260" y="160020"/>
                  </a:lnTo>
                  <a:lnTo>
                    <a:pt x="149453" y="160020"/>
                  </a:lnTo>
                  <a:lnTo>
                    <a:pt x="135915" y="157480"/>
                  </a:lnTo>
                  <a:lnTo>
                    <a:pt x="129298" y="154940"/>
                  </a:lnTo>
                  <a:lnTo>
                    <a:pt x="122809" y="151130"/>
                  </a:lnTo>
                  <a:lnTo>
                    <a:pt x="119976" y="149860"/>
                  </a:lnTo>
                  <a:lnTo>
                    <a:pt x="117208" y="147320"/>
                  </a:lnTo>
                  <a:lnTo>
                    <a:pt x="114439" y="146050"/>
                  </a:lnTo>
                  <a:lnTo>
                    <a:pt x="115176" y="144780"/>
                  </a:lnTo>
                  <a:lnTo>
                    <a:pt x="91579" y="111760"/>
                  </a:lnTo>
                  <a:lnTo>
                    <a:pt x="88646" y="90170"/>
                  </a:lnTo>
                  <a:lnTo>
                    <a:pt x="88798" y="86360"/>
                  </a:lnTo>
                  <a:lnTo>
                    <a:pt x="91630" y="86360"/>
                  </a:lnTo>
                  <a:lnTo>
                    <a:pt x="92684" y="85090"/>
                  </a:lnTo>
                  <a:lnTo>
                    <a:pt x="101981" y="78740"/>
                  </a:lnTo>
                  <a:lnTo>
                    <a:pt x="113080" y="76200"/>
                  </a:lnTo>
                  <a:lnTo>
                    <a:pt x="124701" y="76200"/>
                  </a:lnTo>
                  <a:lnTo>
                    <a:pt x="135559" y="80010"/>
                  </a:lnTo>
                  <a:lnTo>
                    <a:pt x="138214" y="81280"/>
                  </a:lnTo>
                  <a:lnTo>
                    <a:pt x="141503" y="80010"/>
                  </a:lnTo>
                  <a:lnTo>
                    <a:pt x="143586" y="76200"/>
                  </a:lnTo>
                  <a:lnTo>
                    <a:pt x="144272" y="74930"/>
                  </a:lnTo>
                  <a:lnTo>
                    <a:pt x="143764" y="73660"/>
                  </a:lnTo>
                  <a:lnTo>
                    <a:pt x="143243" y="72390"/>
                  </a:lnTo>
                  <a:lnTo>
                    <a:pt x="140589" y="71120"/>
                  </a:lnTo>
                  <a:lnTo>
                    <a:pt x="128104" y="66040"/>
                  </a:lnTo>
                  <a:lnTo>
                    <a:pt x="114833" y="66040"/>
                  </a:lnTo>
                  <a:lnTo>
                    <a:pt x="101815" y="68580"/>
                  </a:lnTo>
                  <a:lnTo>
                    <a:pt x="90131" y="73660"/>
                  </a:lnTo>
                  <a:lnTo>
                    <a:pt x="91808" y="66040"/>
                  </a:lnTo>
                  <a:lnTo>
                    <a:pt x="113487" y="27940"/>
                  </a:lnTo>
                  <a:lnTo>
                    <a:pt x="145999" y="16510"/>
                  </a:lnTo>
                  <a:lnTo>
                    <a:pt x="160439" y="16510"/>
                  </a:lnTo>
                  <a:lnTo>
                    <a:pt x="199517" y="34290"/>
                  </a:lnTo>
                  <a:lnTo>
                    <a:pt x="218211" y="72390"/>
                  </a:lnTo>
                  <a:lnTo>
                    <a:pt x="206870" y="67310"/>
                  </a:lnTo>
                  <a:lnTo>
                    <a:pt x="194195" y="66040"/>
                  </a:lnTo>
                  <a:lnTo>
                    <a:pt x="180619" y="68580"/>
                  </a:lnTo>
                  <a:lnTo>
                    <a:pt x="166547" y="73660"/>
                  </a:lnTo>
                  <a:lnTo>
                    <a:pt x="163957" y="74930"/>
                  </a:lnTo>
                  <a:lnTo>
                    <a:pt x="163093" y="78740"/>
                  </a:lnTo>
                  <a:lnTo>
                    <a:pt x="166128" y="83820"/>
                  </a:lnTo>
                  <a:lnTo>
                    <a:pt x="169456" y="83820"/>
                  </a:lnTo>
                  <a:lnTo>
                    <a:pt x="172034" y="82550"/>
                  </a:lnTo>
                  <a:lnTo>
                    <a:pt x="185039" y="77470"/>
                  </a:lnTo>
                  <a:lnTo>
                    <a:pt x="197154" y="76200"/>
                  </a:lnTo>
                  <a:lnTo>
                    <a:pt x="207987" y="78740"/>
                  </a:lnTo>
                  <a:lnTo>
                    <a:pt x="217157" y="85090"/>
                  </a:lnTo>
                  <a:lnTo>
                    <a:pt x="218313" y="85090"/>
                  </a:lnTo>
                  <a:lnTo>
                    <a:pt x="218313" y="28816"/>
                  </a:lnTo>
                  <a:lnTo>
                    <a:pt x="217678" y="27940"/>
                  </a:lnTo>
                  <a:lnTo>
                    <a:pt x="211124" y="21590"/>
                  </a:lnTo>
                  <a:lnTo>
                    <a:pt x="203835" y="16510"/>
                  </a:lnTo>
                  <a:lnTo>
                    <a:pt x="196557" y="11430"/>
                  </a:lnTo>
                  <a:lnTo>
                    <a:pt x="180238" y="5080"/>
                  </a:lnTo>
                  <a:lnTo>
                    <a:pt x="162788" y="1270"/>
                  </a:lnTo>
                  <a:lnTo>
                    <a:pt x="144792" y="0"/>
                  </a:lnTo>
                  <a:lnTo>
                    <a:pt x="135788" y="1270"/>
                  </a:lnTo>
                  <a:lnTo>
                    <a:pt x="95643" y="21590"/>
                  </a:lnTo>
                  <a:lnTo>
                    <a:pt x="73799" y="67310"/>
                  </a:lnTo>
                  <a:lnTo>
                    <a:pt x="71831" y="85090"/>
                  </a:lnTo>
                  <a:lnTo>
                    <a:pt x="72199" y="100330"/>
                  </a:lnTo>
                  <a:lnTo>
                    <a:pt x="86639" y="139700"/>
                  </a:lnTo>
                  <a:lnTo>
                    <a:pt x="106413" y="157480"/>
                  </a:lnTo>
                  <a:lnTo>
                    <a:pt x="106540" y="157480"/>
                  </a:lnTo>
                  <a:lnTo>
                    <a:pt x="109067" y="160020"/>
                  </a:lnTo>
                  <a:lnTo>
                    <a:pt x="111683" y="161290"/>
                  </a:lnTo>
                  <a:lnTo>
                    <a:pt x="114503" y="163830"/>
                  </a:lnTo>
                  <a:lnTo>
                    <a:pt x="119151" y="166370"/>
                  </a:lnTo>
                  <a:lnTo>
                    <a:pt x="124307" y="168910"/>
                  </a:lnTo>
                  <a:lnTo>
                    <a:pt x="129806" y="171450"/>
                  </a:lnTo>
                  <a:lnTo>
                    <a:pt x="127012" y="176530"/>
                  </a:lnTo>
                  <a:lnTo>
                    <a:pt x="120027" y="178930"/>
                  </a:lnTo>
                  <a:lnTo>
                    <a:pt x="120027" y="194310"/>
                  </a:lnTo>
                  <a:lnTo>
                    <a:pt x="116928" y="194310"/>
                  </a:lnTo>
                  <a:lnTo>
                    <a:pt x="113601" y="195580"/>
                  </a:lnTo>
                  <a:lnTo>
                    <a:pt x="111252" y="194310"/>
                  </a:lnTo>
                  <a:lnTo>
                    <a:pt x="109308" y="193040"/>
                  </a:lnTo>
                  <a:lnTo>
                    <a:pt x="108826" y="191770"/>
                  </a:lnTo>
                  <a:lnTo>
                    <a:pt x="108331" y="190500"/>
                  </a:lnTo>
                  <a:lnTo>
                    <a:pt x="115709" y="189230"/>
                  </a:lnTo>
                  <a:lnTo>
                    <a:pt x="116547" y="190500"/>
                  </a:lnTo>
                  <a:lnTo>
                    <a:pt x="118008" y="191770"/>
                  </a:lnTo>
                  <a:lnTo>
                    <a:pt x="120027" y="194310"/>
                  </a:lnTo>
                  <a:lnTo>
                    <a:pt x="120027" y="178930"/>
                  </a:lnTo>
                  <a:lnTo>
                    <a:pt x="119595" y="179070"/>
                  </a:lnTo>
                  <a:lnTo>
                    <a:pt x="118224" y="179070"/>
                  </a:lnTo>
                  <a:lnTo>
                    <a:pt x="51968" y="187960"/>
                  </a:lnTo>
                  <a:lnTo>
                    <a:pt x="47053" y="191770"/>
                  </a:lnTo>
                  <a:lnTo>
                    <a:pt x="0" y="332740"/>
                  </a:lnTo>
                  <a:lnTo>
                    <a:pt x="1587" y="335280"/>
                  </a:lnTo>
                  <a:lnTo>
                    <a:pt x="4991" y="336550"/>
                  </a:lnTo>
                  <a:lnTo>
                    <a:pt x="8394" y="336550"/>
                  </a:lnTo>
                  <a:lnTo>
                    <a:pt x="10528" y="335280"/>
                  </a:lnTo>
                  <a:lnTo>
                    <a:pt x="56146" y="198120"/>
                  </a:lnTo>
                  <a:lnTo>
                    <a:pt x="57670" y="196850"/>
                  </a:lnTo>
                  <a:lnTo>
                    <a:pt x="97447" y="191770"/>
                  </a:lnTo>
                  <a:lnTo>
                    <a:pt x="99263" y="198120"/>
                  </a:lnTo>
                  <a:lnTo>
                    <a:pt x="103187" y="201930"/>
                  </a:lnTo>
                  <a:lnTo>
                    <a:pt x="112560" y="205740"/>
                  </a:lnTo>
                  <a:lnTo>
                    <a:pt x="120078" y="205740"/>
                  </a:lnTo>
                  <a:lnTo>
                    <a:pt x="125425" y="203200"/>
                  </a:lnTo>
                  <a:lnTo>
                    <a:pt x="129489" y="242570"/>
                  </a:lnTo>
                  <a:lnTo>
                    <a:pt x="130835" y="288290"/>
                  </a:lnTo>
                  <a:lnTo>
                    <a:pt x="126238" y="331470"/>
                  </a:lnTo>
                  <a:lnTo>
                    <a:pt x="112522" y="356870"/>
                  </a:lnTo>
                  <a:lnTo>
                    <a:pt x="110134" y="358140"/>
                  </a:lnTo>
                  <a:lnTo>
                    <a:pt x="109677" y="361950"/>
                  </a:lnTo>
                  <a:lnTo>
                    <a:pt x="112547" y="365760"/>
                  </a:lnTo>
                  <a:lnTo>
                    <a:pt x="118110" y="365760"/>
                  </a:lnTo>
                  <a:lnTo>
                    <a:pt x="119087" y="364490"/>
                  </a:lnTo>
                  <a:lnTo>
                    <a:pt x="129667" y="351790"/>
                  </a:lnTo>
                  <a:lnTo>
                    <a:pt x="136956" y="331470"/>
                  </a:lnTo>
                  <a:lnTo>
                    <a:pt x="140957" y="304800"/>
                  </a:lnTo>
                  <a:lnTo>
                    <a:pt x="141643" y="269240"/>
                  </a:lnTo>
                  <a:lnTo>
                    <a:pt x="140855" y="250190"/>
                  </a:lnTo>
                  <a:lnTo>
                    <a:pt x="139585" y="233680"/>
                  </a:lnTo>
                  <a:lnTo>
                    <a:pt x="138125" y="218440"/>
                  </a:lnTo>
                  <a:lnTo>
                    <a:pt x="136728" y="207010"/>
                  </a:lnTo>
                  <a:lnTo>
                    <a:pt x="141579" y="209550"/>
                  </a:lnTo>
                  <a:lnTo>
                    <a:pt x="146989" y="210820"/>
                  </a:lnTo>
                  <a:lnTo>
                    <a:pt x="159029" y="210820"/>
                  </a:lnTo>
                  <a:lnTo>
                    <a:pt x="162775" y="209550"/>
                  </a:lnTo>
                  <a:lnTo>
                    <a:pt x="166357" y="207010"/>
                  </a:lnTo>
                  <a:lnTo>
                    <a:pt x="164553" y="246380"/>
                  </a:lnTo>
                  <a:lnTo>
                    <a:pt x="163906" y="297180"/>
                  </a:lnTo>
                  <a:lnTo>
                    <a:pt x="166484" y="342900"/>
                  </a:lnTo>
                  <a:lnTo>
                    <a:pt x="174345" y="369570"/>
                  </a:lnTo>
                  <a:lnTo>
                    <a:pt x="175425" y="370840"/>
                  </a:lnTo>
                  <a:lnTo>
                    <a:pt x="180975" y="370840"/>
                  </a:lnTo>
                  <a:lnTo>
                    <a:pt x="184302" y="368300"/>
                  </a:lnTo>
                  <a:lnTo>
                    <a:pt x="184594" y="365760"/>
                  </a:lnTo>
                  <a:lnTo>
                    <a:pt x="182676" y="363220"/>
                  </a:lnTo>
                  <a:lnTo>
                    <a:pt x="177038" y="341630"/>
                  </a:lnTo>
                  <a:lnTo>
                    <a:pt x="174904" y="300990"/>
                  </a:lnTo>
                  <a:lnTo>
                    <a:pt x="175348" y="251460"/>
                  </a:lnTo>
                  <a:lnTo>
                    <a:pt x="177279" y="207010"/>
                  </a:lnTo>
                  <a:lnTo>
                    <a:pt x="177444" y="203200"/>
                  </a:lnTo>
                  <a:lnTo>
                    <a:pt x="185026" y="203200"/>
                  </a:lnTo>
                  <a:lnTo>
                    <a:pt x="193128" y="200660"/>
                  </a:lnTo>
                  <a:lnTo>
                    <a:pt x="200926" y="196850"/>
                  </a:lnTo>
                  <a:lnTo>
                    <a:pt x="203771" y="193040"/>
                  </a:lnTo>
                  <a:lnTo>
                    <a:pt x="207568" y="187960"/>
                  </a:lnTo>
                  <a:lnTo>
                    <a:pt x="245097" y="193040"/>
                  </a:lnTo>
                  <a:lnTo>
                    <a:pt x="246240" y="193040"/>
                  </a:lnTo>
                  <a:lnTo>
                    <a:pt x="283895" y="339090"/>
                  </a:lnTo>
                  <a:lnTo>
                    <a:pt x="286118" y="340360"/>
                  </a:lnTo>
                  <a:lnTo>
                    <a:pt x="289420" y="340360"/>
                  </a:lnTo>
                  <a:lnTo>
                    <a:pt x="292773" y="339090"/>
                  </a:lnTo>
                  <a:lnTo>
                    <a:pt x="294551" y="33655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34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328285" cy="7560309"/>
            <a:chOff x="0" y="0"/>
            <a:chExt cx="5328285" cy="756030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382" y="3394720"/>
              <a:ext cx="1412875" cy="723900"/>
            </a:xfrm>
            <a:custGeom>
              <a:avLst/>
              <a:gdLst/>
              <a:ahLst/>
              <a:cxnLst/>
              <a:rect l="l" t="t" r="r" b="b"/>
              <a:pathLst>
                <a:path w="1412875" h="723900">
                  <a:moveTo>
                    <a:pt x="1412417" y="723684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9D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1103" y="4282732"/>
              <a:ext cx="2952750" cy="2284095"/>
            </a:xfrm>
            <a:custGeom>
              <a:avLst/>
              <a:gdLst/>
              <a:ahLst/>
              <a:cxnLst/>
              <a:rect l="l" t="t" r="r" b="b"/>
              <a:pathLst>
                <a:path w="2952750" h="2284095">
                  <a:moveTo>
                    <a:pt x="816470" y="1458899"/>
                  </a:moveTo>
                  <a:lnTo>
                    <a:pt x="0" y="1458899"/>
                  </a:lnTo>
                  <a:lnTo>
                    <a:pt x="0" y="2283485"/>
                  </a:lnTo>
                  <a:lnTo>
                    <a:pt x="816470" y="2283485"/>
                  </a:lnTo>
                  <a:lnTo>
                    <a:pt x="816470" y="1458899"/>
                  </a:lnTo>
                  <a:close/>
                </a:path>
                <a:path w="2952750" h="2284095">
                  <a:moveTo>
                    <a:pt x="816470" y="0"/>
                  </a:moveTo>
                  <a:lnTo>
                    <a:pt x="0" y="0"/>
                  </a:lnTo>
                  <a:lnTo>
                    <a:pt x="0" y="1395463"/>
                  </a:lnTo>
                  <a:lnTo>
                    <a:pt x="816470" y="1395463"/>
                  </a:lnTo>
                  <a:lnTo>
                    <a:pt x="816470" y="0"/>
                  </a:lnTo>
                  <a:close/>
                </a:path>
                <a:path w="2952750" h="2284095">
                  <a:moveTo>
                    <a:pt x="1715401" y="1458899"/>
                  </a:moveTo>
                  <a:lnTo>
                    <a:pt x="898918" y="1458899"/>
                  </a:lnTo>
                  <a:lnTo>
                    <a:pt x="898918" y="2283485"/>
                  </a:lnTo>
                  <a:lnTo>
                    <a:pt x="1715401" y="2283485"/>
                  </a:lnTo>
                  <a:lnTo>
                    <a:pt x="1715401" y="1458899"/>
                  </a:lnTo>
                  <a:close/>
                </a:path>
                <a:path w="2952750" h="2284095">
                  <a:moveTo>
                    <a:pt x="1715401" y="0"/>
                  </a:moveTo>
                  <a:lnTo>
                    <a:pt x="898918" y="0"/>
                  </a:lnTo>
                  <a:lnTo>
                    <a:pt x="898918" y="1395463"/>
                  </a:lnTo>
                  <a:lnTo>
                    <a:pt x="1715401" y="1395463"/>
                  </a:lnTo>
                  <a:lnTo>
                    <a:pt x="1715401" y="0"/>
                  </a:lnTo>
                  <a:close/>
                </a:path>
                <a:path w="2952750" h="2284095">
                  <a:moveTo>
                    <a:pt x="2952445" y="1458899"/>
                  </a:moveTo>
                  <a:lnTo>
                    <a:pt x="1829473" y="1458899"/>
                  </a:lnTo>
                  <a:lnTo>
                    <a:pt x="1829473" y="2283485"/>
                  </a:lnTo>
                  <a:lnTo>
                    <a:pt x="2952445" y="2283485"/>
                  </a:lnTo>
                  <a:lnTo>
                    <a:pt x="2952445" y="1458899"/>
                  </a:lnTo>
                  <a:close/>
                </a:path>
                <a:path w="2952750" h="2284095">
                  <a:moveTo>
                    <a:pt x="2952445" y="766013"/>
                  </a:moveTo>
                  <a:lnTo>
                    <a:pt x="1829473" y="766013"/>
                  </a:lnTo>
                  <a:lnTo>
                    <a:pt x="1829473" y="1395463"/>
                  </a:lnTo>
                  <a:lnTo>
                    <a:pt x="2952445" y="1395463"/>
                  </a:lnTo>
                  <a:lnTo>
                    <a:pt x="2952445" y="766013"/>
                  </a:lnTo>
                  <a:close/>
                </a:path>
                <a:path w="2952750" h="2284095">
                  <a:moveTo>
                    <a:pt x="2952445" y="0"/>
                  </a:moveTo>
                  <a:lnTo>
                    <a:pt x="1829473" y="0"/>
                  </a:lnTo>
                  <a:lnTo>
                    <a:pt x="1829473" y="713841"/>
                  </a:lnTo>
                  <a:lnTo>
                    <a:pt x="2952445" y="713841"/>
                  </a:lnTo>
                  <a:lnTo>
                    <a:pt x="2952445" y="0"/>
                  </a:lnTo>
                  <a:close/>
                </a:path>
              </a:pathLst>
            </a:custGeom>
            <a:solidFill>
              <a:srgbClr val="FBAE33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820" y="520286"/>
            <a:ext cx="4166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794199"/>
                </a:solidFill>
              </a:rPr>
              <a:t>JUSTICE</a:t>
            </a:r>
            <a:r>
              <a:rPr sz="2400" spc="5" dirty="0">
                <a:solidFill>
                  <a:srgbClr val="794199"/>
                </a:solidFill>
              </a:rPr>
              <a:t> </a:t>
            </a:r>
            <a:r>
              <a:rPr sz="2400" spc="240" dirty="0">
                <a:solidFill>
                  <a:srgbClr val="794199"/>
                </a:solidFill>
              </a:rPr>
              <a:t>-</a:t>
            </a:r>
            <a:r>
              <a:rPr sz="2400" spc="5" dirty="0">
                <a:solidFill>
                  <a:srgbClr val="794199"/>
                </a:solidFill>
              </a:rPr>
              <a:t> </a:t>
            </a:r>
            <a:r>
              <a:rPr sz="2400" spc="85" dirty="0">
                <a:solidFill>
                  <a:srgbClr val="794199"/>
                </a:solidFill>
              </a:rPr>
              <a:t>PROCÉDURE</a:t>
            </a:r>
            <a:r>
              <a:rPr sz="2400" spc="15" dirty="0">
                <a:solidFill>
                  <a:srgbClr val="794199"/>
                </a:solidFill>
              </a:rPr>
              <a:t> </a:t>
            </a:r>
            <a:r>
              <a:rPr sz="2400" spc="110" dirty="0">
                <a:solidFill>
                  <a:srgbClr val="794199"/>
                </a:solidFill>
              </a:rPr>
              <a:t>PÉNALE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462918" y="963155"/>
            <a:ext cx="4878070" cy="3274060"/>
            <a:chOff x="462918" y="963155"/>
            <a:chExt cx="4878070" cy="3274060"/>
          </a:xfrm>
        </p:grpSpPr>
        <p:sp>
          <p:nvSpPr>
            <p:cNvPr id="9" name="object 9"/>
            <p:cNvSpPr/>
            <p:nvPr/>
          </p:nvSpPr>
          <p:spPr>
            <a:xfrm>
              <a:off x="2241003" y="963155"/>
              <a:ext cx="2583180" cy="2031364"/>
            </a:xfrm>
            <a:custGeom>
              <a:avLst/>
              <a:gdLst/>
              <a:ahLst/>
              <a:cxnLst/>
              <a:rect l="l" t="t" r="r" b="b"/>
              <a:pathLst>
                <a:path w="2583179" h="2031364">
                  <a:moveTo>
                    <a:pt x="2583002" y="0"/>
                  </a:moveTo>
                  <a:lnTo>
                    <a:pt x="0" y="0"/>
                  </a:lnTo>
                  <a:lnTo>
                    <a:pt x="0" y="2031250"/>
                  </a:lnTo>
                  <a:lnTo>
                    <a:pt x="2583002" y="2031250"/>
                  </a:lnTo>
                  <a:lnTo>
                    <a:pt x="2583002" y="0"/>
                  </a:lnTo>
                  <a:close/>
                </a:path>
              </a:pathLst>
            </a:custGeom>
            <a:solidFill>
              <a:srgbClr val="CF2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3999" y="1101369"/>
              <a:ext cx="369570" cy="80645"/>
            </a:xfrm>
            <a:custGeom>
              <a:avLst/>
              <a:gdLst/>
              <a:ahLst/>
              <a:cxnLst/>
              <a:rect l="l" t="t" r="r" b="b"/>
              <a:pathLst>
                <a:path w="369569" h="80644">
                  <a:moveTo>
                    <a:pt x="368998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368998" y="800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618" y="4224229"/>
              <a:ext cx="4852670" cy="0"/>
            </a:xfrm>
            <a:custGeom>
              <a:avLst/>
              <a:gdLst/>
              <a:ahLst/>
              <a:cxnLst/>
              <a:rect l="l" t="t" r="r" b="b"/>
              <a:pathLst>
                <a:path w="4852670">
                  <a:moveTo>
                    <a:pt x="0" y="0"/>
                  </a:moveTo>
                  <a:lnTo>
                    <a:pt x="4852386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3796" y="3648443"/>
              <a:ext cx="2950210" cy="500380"/>
            </a:xfrm>
            <a:custGeom>
              <a:avLst/>
              <a:gdLst/>
              <a:ahLst/>
              <a:cxnLst/>
              <a:rect l="l" t="t" r="r" b="b"/>
              <a:pathLst>
                <a:path w="2950210" h="500379">
                  <a:moveTo>
                    <a:pt x="2950197" y="0"/>
                  </a:moveTo>
                  <a:lnTo>
                    <a:pt x="0" y="0"/>
                  </a:lnTo>
                  <a:lnTo>
                    <a:pt x="0" y="499960"/>
                  </a:lnTo>
                  <a:lnTo>
                    <a:pt x="2950197" y="499960"/>
                  </a:lnTo>
                  <a:lnTo>
                    <a:pt x="2950197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5226" y="4367123"/>
            <a:ext cx="1096010" cy="629920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344805" marR="254000" indent="-109220">
              <a:lnSpc>
                <a:spcPts val="1000"/>
              </a:lnSpc>
              <a:spcBef>
                <a:spcPts val="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SIMPLE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226" y="5732602"/>
            <a:ext cx="1096010" cy="833755"/>
          </a:xfrm>
          <a:prstGeom prst="rect">
            <a:avLst/>
          </a:prstGeom>
          <a:solidFill>
            <a:srgbClr val="FBAE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TUTELLE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5226" y="5048745"/>
            <a:ext cx="1096010" cy="629920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127635" rIns="0" bIns="0" rtlCol="0">
            <a:spAutoFit/>
          </a:bodyPr>
          <a:lstStyle/>
          <a:p>
            <a:pPr marL="229235" marR="247015" indent="6985">
              <a:lnSpc>
                <a:spcPts val="1000"/>
              </a:lnSpc>
              <a:spcBef>
                <a:spcPts val="100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RENFORCÉE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95308" y="5924758"/>
            <a:ext cx="39941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875" marR="5080" indent="-3810">
              <a:lnSpc>
                <a:spcPct val="104099"/>
              </a:lnSpc>
              <a:spcBef>
                <a:spcPts val="6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Exprime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son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avis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76165" y="4783015"/>
            <a:ext cx="801370" cy="908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s’assure</a:t>
            </a:r>
            <a:r>
              <a:rPr sz="800" spc="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qu’un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avocat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été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choisi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s’assure du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respect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endParaRPr sz="800">
              <a:latin typeface="Tahoma"/>
              <a:cs typeface="Tahoma"/>
            </a:endParaRPr>
          </a:p>
          <a:p>
            <a:pPr marL="65405" marR="57785" indent="-635" algn="ctr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procédure</a:t>
            </a:r>
            <a:r>
              <a:rPr sz="800" spc="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garde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vue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(médecin,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etc.)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548" y="5797898"/>
            <a:ext cx="784860" cy="655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mandate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avo-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cat,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si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possible correspondant</a:t>
            </a:r>
            <a:r>
              <a:rPr sz="800" spc="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au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choix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la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00576" y="5163596"/>
            <a:ext cx="1123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Co-signature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3682" y="1248728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73638"/>
                </a:solidFill>
                <a:latin typeface="Calibri"/>
                <a:cs typeface="Calibri"/>
              </a:rPr>
              <a:t>Les</a:t>
            </a:r>
            <a:r>
              <a:rPr sz="900" b="1" spc="9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534" y="3892958"/>
            <a:ext cx="458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MESURE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34599" y="3332712"/>
            <a:ext cx="4248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</a:t>
            </a:r>
            <a:r>
              <a:rPr sz="900" b="1" u="heavy" spc="-10" dirty="0">
                <a:solidFill>
                  <a:srgbClr val="373638"/>
                </a:solidFill>
                <a:uFill>
                  <a:solidFill>
                    <a:srgbClr val="F5CA49"/>
                  </a:solidFill>
                </a:uFill>
                <a:latin typeface="Calibri"/>
                <a:cs typeface="Calibri"/>
              </a:rPr>
              <a:t>TEUR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6376" y="1481947"/>
            <a:ext cx="4318000" cy="2166620"/>
            <a:chOff x="506376" y="1481947"/>
            <a:chExt cx="4318000" cy="2166620"/>
          </a:xfrm>
        </p:grpSpPr>
        <p:sp>
          <p:nvSpPr>
            <p:cNvPr id="24" name="object 24"/>
            <p:cNvSpPr/>
            <p:nvPr/>
          </p:nvSpPr>
          <p:spPr>
            <a:xfrm>
              <a:off x="506376" y="1481947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333" y="1516373"/>
              <a:ext cx="242335" cy="3217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73796" y="3206534"/>
              <a:ext cx="2950210" cy="441959"/>
            </a:xfrm>
            <a:custGeom>
              <a:avLst/>
              <a:gdLst/>
              <a:ahLst/>
              <a:cxnLst/>
              <a:rect l="l" t="t" r="r" b="b"/>
              <a:pathLst>
                <a:path w="2950210" h="441960">
                  <a:moveTo>
                    <a:pt x="2950197" y="0"/>
                  </a:moveTo>
                  <a:lnTo>
                    <a:pt x="0" y="0"/>
                  </a:lnTo>
                  <a:lnTo>
                    <a:pt x="0" y="441896"/>
                  </a:lnTo>
                  <a:lnTo>
                    <a:pt x="2950197" y="441896"/>
                  </a:lnTo>
                  <a:lnTo>
                    <a:pt x="2950197" y="0"/>
                  </a:lnTo>
                  <a:close/>
                </a:path>
              </a:pathLst>
            </a:custGeom>
            <a:solidFill>
              <a:srgbClr val="F5C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01546" y="3267852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501" y="3302276"/>
              <a:ext cx="242335" cy="32171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21299" y="1484647"/>
            <a:ext cx="45212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 protégée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1299" y="2118949"/>
            <a:ext cx="525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29292" y="3755433"/>
            <a:ext cx="44323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875" marR="5080" indent="-16510">
              <a:lnSpc>
                <a:spcPts val="1000"/>
              </a:lnSpc>
              <a:spcBef>
                <a:spcPts val="200"/>
              </a:spcBef>
            </a:pPr>
            <a:r>
              <a:rPr sz="9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Choix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9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l’avocat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74954" y="3755433"/>
            <a:ext cx="12014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6364" marR="5080" indent="-127000">
              <a:lnSpc>
                <a:spcPts val="1000"/>
              </a:lnSpc>
              <a:spcBef>
                <a:spcPts val="200"/>
              </a:spcBef>
            </a:pP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Signature </a:t>
            </a:r>
            <a:r>
              <a:rPr sz="9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conven- </a:t>
            </a: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r>
              <a:rPr sz="9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avec</a:t>
            </a:r>
            <a:r>
              <a:rPr sz="9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l’avocat*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3796" y="3206534"/>
            <a:ext cx="2950210" cy="44195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833755">
              <a:lnSpc>
                <a:spcPct val="100000"/>
              </a:lnSpc>
            </a:pPr>
            <a:r>
              <a:rPr sz="900" b="1" i="1" dirty="0">
                <a:solidFill>
                  <a:srgbClr val="414042"/>
                </a:solidFill>
                <a:latin typeface="Trebuchet MS"/>
                <a:cs typeface="Trebuchet MS"/>
              </a:rPr>
              <a:t>LA</a:t>
            </a:r>
            <a:r>
              <a:rPr sz="900" b="1" i="1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i="1" spc="-10" dirty="0">
                <a:solidFill>
                  <a:srgbClr val="414042"/>
                </a:solidFill>
                <a:latin typeface="Trebuchet MS"/>
                <a:cs typeface="Trebuchet MS"/>
              </a:rPr>
              <a:t>PERSONNE </a:t>
            </a:r>
            <a:r>
              <a:rPr sz="900" b="1" i="1" spc="-50" dirty="0">
                <a:solidFill>
                  <a:srgbClr val="414042"/>
                </a:solidFill>
                <a:latin typeface="Trebuchet MS"/>
                <a:cs typeface="Trebuchet MS"/>
              </a:rPr>
              <a:t>PROTÉGÉE</a:t>
            </a:r>
            <a:r>
              <a:rPr sz="900" b="1" i="1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i="1" dirty="0">
                <a:solidFill>
                  <a:srgbClr val="414042"/>
                </a:solidFill>
                <a:latin typeface="Trebuchet MS"/>
                <a:cs typeface="Trebuchet MS"/>
              </a:rPr>
              <a:t>«</a:t>
            </a:r>
            <a:r>
              <a:rPr sz="900" b="1" i="1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i="1" spc="-35" dirty="0">
                <a:solidFill>
                  <a:srgbClr val="414042"/>
                </a:solidFill>
                <a:latin typeface="Trebuchet MS"/>
                <a:cs typeface="Trebuchet MS"/>
              </a:rPr>
              <a:t>AUTEUR</a:t>
            </a:r>
            <a:r>
              <a:rPr sz="900" b="1" i="1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i="1" spc="-50" dirty="0">
                <a:solidFill>
                  <a:srgbClr val="414042"/>
                </a:solidFill>
                <a:latin typeface="Trebuchet MS"/>
                <a:cs typeface="Trebuchet MS"/>
              </a:rPr>
              <a:t>»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025216" y="919360"/>
            <a:ext cx="2886075" cy="4231005"/>
            <a:chOff x="2025216" y="919360"/>
            <a:chExt cx="2886075" cy="4231005"/>
          </a:xfrm>
        </p:grpSpPr>
        <p:sp>
          <p:nvSpPr>
            <p:cNvPr id="35" name="object 35"/>
            <p:cNvSpPr/>
            <p:nvPr/>
          </p:nvSpPr>
          <p:spPr>
            <a:xfrm>
              <a:off x="2025216" y="4790175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8171" y="4824599"/>
              <a:ext cx="242335" cy="32171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000759" y="4459611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3715" y="4494036"/>
              <a:ext cx="242335" cy="3217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31437" y="919360"/>
              <a:ext cx="2780030" cy="462915"/>
            </a:xfrm>
            <a:custGeom>
              <a:avLst/>
              <a:gdLst/>
              <a:ahLst/>
              <a:cxnLst/>
              <a:rect l="l" t="t" r="r" b="b"/>
              <a:pathLst>
                <a:path w="2780029" h="462915">
                  <a:moveTo>
                    <a:pt x="2764815" y="0"/>
                  </a:moveTo>
                  <a:lnTo>
                    <a:pt x="0" y="120713"/>
                  </a:lnTo>
                  <a:lnTo>
                    <a:pt x="14922" y="462394"/>
                  </a:lnTo>
                  <a:lnTo>
                    <a:pt x="2779737" y="341680"/>
                  </a:lnTo>
                  <a:lnTo>
                    <a:pt x="2764815" y="0"/>
                  </a:lnTo>
                  <a:close/>
                </a:path>
              </a:pathLst>
            </a:custGeom>
            <a:solidFill>
              <a:srgbClr val="F9D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336299" y="1048246"/>
            <a:ext cx="2291080" cy="188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PROCEDURE</a:t>
            </a:r>
            <a:r>
              <a:rPr sz="1300" b="1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45" dirty="0">
                <a:solidFill>
                  <a:srgbClr val="231F20"/>
                </a:solidFill>
                <a:latin typeface="Calibri"/>
                <a:cs typeface="Calibri"/>
              </a:rPr>
              <a:t>PÉNALE</a:t>
            </a:r>
            <a:endParaRPr sz="1300">
              <a:latin typeface="Calibri"/>
              <a:cs typeface="Calibri"/>
            </a:endParaRPr>
          </a:p>
          <a:p>
            <a:pPr marL="12700" marR="9525">
              <a:lnSpc>
                <a:spcPct val="114599"/>
              </a:lnSpc>
              <a:spcBef>
                <a:spcPts val="1000"/>
              </a:spcBef>
            </a:pP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protégée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reste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responsable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ses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actes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pénalement.</a:t>
            </a: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code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procédure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pénale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prévoit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néanmoins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endParaRPr sz="800">
              <a:latin typeface="Lucida Sans Unicode"/>
              <a:cs typeface="Lucida Sans Unicode"/>
            </a:endParaRPr>
          </a:p>
          <a:p>
            <a:pPr marL="84455" marR="82550" indent="35560">
              <a:lnSpc>
                <a:spcPct val="114599"/>
              </a:lnSpc>
              <a:buFont typeface="Arial"/>
              <a:buChar char="•"/>
              <a:tabLst>
                <a:tab pos="193040" algn="l"/>
              </a:tabLst>
            </a:pP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une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expertise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obligatoire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pour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vérifier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protégée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auteur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des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faits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n’était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pas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atteinte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d’une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altération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d’une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abolition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son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discernement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lors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commission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des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faits.</a:t>
            </a:r>
            <a:endParaRPr sz="800">
              <a:latin typeface="Lucida Sans Unicode"/>
              <a:cs typeface="Lucida Sans Unicode"/>
            </a:endParaRPr>
          </a:p>
          <a:p>
            <a:pPr marL="84455" marR="5080" indent="35560">
              <a:lnSpc>
                <a:spcPct val="114599"/>
              </a:lnSpc>
              <a:buFont typeface="Arial"/>
              <a:buChar char="•"/>
              <a:tabLst>
                <a:tab pos="193040" algn="l"/>
              </a:tabLst>
            </a:pP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L’information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chargée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mesure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protection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différents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moments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procédure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(placement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garde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à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vue,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renvoi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devant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tribunal...)</a:t>
            </a:r>
            <a:endParaRPr sz="800">
              <a:latin typeface="Lucida Sans Unicode"/>
              <a:cs typeface="Lucida Sans Unicode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06376" y="2018026"/>
            <a:ext cx="4195445" cy="4269740"/>
            <a:chOff x="506376" y="2018026"/>
            <a:chExt cx="4195445" cy="4269740"/>
          </a:xfrm>
        </p:grpSpPr>
        <p:sp>
          <p:nvSpPr>
            <p:cNvPr id="42" name="object 42"/>
            <p:cNvSpPr/>
            <p:nvPr/>
          </p:nvSpPr>
          <p:spPr>
            <a:xfrm>
              <a:off x="506376" y="2018026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3214" y="2032672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5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5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5" h="345439">
                  <a:moveTo>
                    <a:pt x="226364" y="328155"/>
                  </a:moveTo>
                  <a:lnTo>
                    <a:pt x="207683" y="233514"/>
                  </a:lnTo>
                  <a:lnTo>
                    <a:pt x="205066" y="231851"/>
                  </a:lnTo>
                  <a:lnTo>
                    <a:pt x="202311" y="232295"/>
                  </a:lnTo>
                  <a:lnTo>
                    <a:pt x="199555" y="232752"/>
                  </a:lnTo>
                  <a:lnTo>
                    <a:pt x="197739" y="235191"/>
                  </a:lnTo>
                  <a:lnTo>
                    <a:pt x="216344" y="329552"/>
                  </a:lnTo>
                  <a:lnTo>
                    <a:pt x="218478" y="331127"/>
                  </a:lnTo>
                  <a:lnTo>
                    <a:pt x="221780" y="331050"/>
                  </a:lnTo>
                  <a:lnTo>
                    <a:pt x="224536" y="330581"/>
                  </a:lnTo>
                  <a:lnTo>
                    <a:pt x="226364" y="328155"/>
                  </a:lnTo>
                  <a:close/>
                </a:path>
                <a:path w="274955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67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51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08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69" y="129540"/>
                  </a:lnTo>
                  <a:lnTo>
                    <a:pt x="206362" y="121920"/>
                  </a:lnTo>
                  <a:lnTo>
                    <a:pt x="210007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49" y="62230"/>
                  </a:lnTo>
                  <a:lnTo>
                    <a:pt x="203441" y="26301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59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59" y="71120"/>
                  </a:lnTo>
                  <a:lnTo>
                    <a:pt x="116192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59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67" y="62230"/>
                  </a:lnTo>
                  <a:lnTo>
                    <a:pt x="106997" y="60960"/>
                  </a:lnTo>
                  <a:lnTo>
                    <a:pt x="94869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301"/>
                  </a:lnTo>
                  <a:lnTo>
                    <a:pt x="202831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50" y="226060"/>
                  </a:lnTo>
                  <a:lnTo>
                    <a:pt x="121907" y="269240"/>
                  </a:lnTo>
                  <a:lnTo>
                    <a:pt x="117627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15" y="327660"/>
                  </a:lnTo>
                  <a:lnTo>
                    <a:pt x="127622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41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27" y="229870"/>
                  </a:lnTo>
                  <a:lnTo>
                    <a:pt x="152730" y="276860"/>
                  </a:lnTo>
                  <a:lnTo>
                    <a:pt x="155130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79" y="280670"/>
                  </a:lnTo>
                  <a:lnTo>
                    <a:pt x="163385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23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24138" y="4389874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40977" y="4404524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4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4" h="345439">
                  <a:moveTo>
                    <a:pt x="165036" y="119837"/>
                  </a:moveTo>
                  <a:lnTo>
                    <a:pt x="163537" y="115989"/>
                  </a:lnTo>
                  <a:lnTo>
                    <a:pt x="155003" y="118719"/>
                  </a:lnTo>
                  <a:lnTo>
                    <a:pt x="149263" y="120294"/>
                  </a:lnTo>
                  <a:lnTo>
                    <a:pt x="127038" y="117538"/>
                  </a:lnTo>
                  <a:lnTo>
                    <a:pt x="123850" y="117043"/>
                  </a:lnTo>
                  <a:lnTo>
                    <a:pt x="149707" y="125907"/>
                  </a:lnTo>
                  <a:lnTo>
                    <a:pt x="156819" y="124523"/>
                  </a:lnTo>
                  <a:lnTo>
                    <a:pt x="162674" y="121183"/>
                  </a:lnTo>
                  <a:lnTo>
                    <a:pt x="165036" y="119837"/>
                  </a:lnTo>
                  <a:close/>
                </a:path>
                <a:path w="274954" h="345439">
                  <a:moveTo>
                    <a:pt x="226364" y="328155"/>
                  </a:moveTo>
                  <a:lnTo>
                    <a:pt x="207683" y="233514"/>
                  </a:lnTo>
                  <a:lnTo>
                    <a:pt x="205066" y="231851"/>
                  </a:lnTo>
                  <a:lnTo>
                    <a:pt x="202311" y="232295"/>
                  </a:lnTo>
                  <a:lnTo>
                    <a:pt x="199555" y="232752"/>
                  </a:lnTo>
                  <a:lnTo>
                    <a:pt x="197739" y="235191"/>
                  </a:lnTo>
                  <a:lnTo>
                    <a:pt x="216344" y="329552"/>
                  </a:lnTo>
                  <a:lnTo>
                    <a:pt x="218478" y="331127"/>
                  </a:lnTo>
                  <a:lnTo>
                    <a:pt x="221780" y="331050"/>
                  </a:lnTo>
                  <a:lnTo>
                    <a:pt x="224536" y="330581"/>
                  </a:lnTo>
                  <a:lnTo>
                    <a:pt x="226364" y="328155"/>
                  </a:lnTo>
                  <a:close/>
                </a:path>
                <a:path w="274954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67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51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08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69" y="129540"/>
                  </a:lnTo>
                  <a:lnTo>
                    <a:pt x="206362" y="121920"/>
                  </a:lnTo>
                  <a:lnTo>
                    <a:pt x="210007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36" y="62230"/>
                  </a:lnTo>
                  <a:lnTo>
                    <a:pt x="203441" y="26301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68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44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59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59" y="71120"/>
                  </a:lnTo>
                  <a:lnTo>
                    <a:pt x="116192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59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67" y="62230"/>
                  </a:lnTo>
                  <a:lnTo>
                    <a:pt x="106997" y="60960"/>
                  </a:lnTo>
                  <a:lnTo>
                    <a:pt x="94869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301"/>
                  </a:lnTo>
                  <a:lnTo>
                    <a:pt x="167944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10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50" y="226060"/>
                  </a:lnTo>
                  <a:lnTo>
                    <a:pt x="121907" y="269240"/>
                  </a:lnTo>
                  <a:lnTo>
                    <a:pt x="117627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15" y="327660"/>
                  </a:lnTo>
                  <a:lnTo>
                    <a:pt x="127622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41" y="233680"/>
                  </a:lnTo>
                  <a:lnTo>
                    <a:pt x="130060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27" y="229870"/>
                  </a:lnTo>
                  <a:lnTo>
                    <a:pt x="152730" y="276860"/>
                  </a:lnTo>
                  <a:lnTo>
                    <a:pt x="155130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66" y="280670"/>
                  </a:lnTo>
                  <a:lnTo>
                    <a:pt x="163385" y="233680"/>
                  </a:lnTo>
                  <a:lnTo>
                    <a:pt x="165176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59" y="187960"/>
                  </a:lnTo>
                  <a:lnTo>
                    <a:pt x="181775" y="186690"/>
                  </a:lnTo>
                  <a:lnTo>
                    <a:pt x="187223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39877" y="5927136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56710" y="5941784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4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4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4" h="345439">
                  <a:moveTo>
                    <a:pt x="226377" y="328155"/>
                  </a:moveTo>
                  <a:lnTo>
                    <a:pt x="207695" y="233514"/>
                  </a:lnTo>
                  <a:lnTo>
                    <a:pt x="205079" y="231851"/>
                  </a:lnTo>
                  <a:lnTo>
                    <a:pt x="202323" y="232295"/>
                  </a:lnTo>
                  <a:lnTo>
                    <a:pt x="199567" y="232752"/>
                  </a:lnTo>
                  <a:lnTo>
                    <a:pt x="197751" y="235191"/>
                  </a:lnTo>
                  <a:lnTo>
                    <a:pt x="216357" y="329552"/>
                  </a:lnTo>
                  <a:lnTo>
                    <a:pt x="218490" y="331127"/>
                  </a:lnTo>
                  <a:lnTo>
                    <a:pt x="221792" y="331050"/>
                  </a:lnTo>
                  <a:lnTo>
                    <a:pt x="224548" y="330581"/>
                  </a:lnTo>
                  <a:lnTo>
                    <a:pt x="226377" y="328155"/>
                  </a:lnTo>
                  <a:close/>
                </a:path>
                <a:path w="274954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63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80" y="185420"/>
                  </a:lnTo>
                  <a:lnTo>
                    <a:pt x="129057" y="182880"/>
                  </a:lnTo>
                  <a:lnTo>
                    <a:pt x="127571" y="181610"/>
                  </a:lnTo>
                  <a:lnTo>
                    <a:pt x="121564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21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82" y="129540"/>
                  </a:lnTo>
                  <a:lnTo>
                    <a:pt x="206362" y="121920"/>
                  </a:lnTo>
                  <a:lnTo>
                    <a:pt x="210019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03441" y="26276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72" y="127000"/>
                  </a:lnTo>
                  <a:lnTo>
                    <a:pt x="90157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71" y="71120"/>
                  </a:lnTo>
                  <a:lnTo>
                    <a:pt x="116205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72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80" y="62230"/>
                  </a:lnTo>
                  <a:lnTo>
                    <a:pt x="106997" y="60960"/>
                  </a:lnTo>
                  <a:lnTo>
                    <a:pt x="94881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276"/>
                  </a:lnTo>
                  <a:lnTo>
                    <a:pt x="202844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62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910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62" y="226060"/>
                  </a:lnTo>
                  <a:lnTo>
                    <a:pt x="121907" y="269240"/>
                  </a:lnTo>
                  <a:lnTo>
                    <a:pt x="117640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27" y="327660"/>
                  </a:lnTo>
                  <a:lnTo>
                    <a:pt x="127622" y="309880"/>
                  </a:lnTo>
                  <a:lnTo>
                    <a:pt x="131356" y="283210"/>
                  </a:lnTo>
                  <a:lnTo>
                    <a:pt x="131991" y="250190"/>
                  </a:lnTo>
                  <a:lnTo>
                    <a:pt x="131254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39" y="229870"/>
                  </a:lnTo>
                  <a:lnTo>
                    <a:pt x="152730" y="276860"/>
                  </a:lnTo>
                  <a:lnTo>
                    <a:pt x="155143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73" y="317500"/>
                  </a:lnTo>
                  <a:lnTo>
                    <a:pt x="162979" y="280670"/>
                  </a:lnTo>
                  <a:lnTo>
                    <a:pt x="163398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36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7227" y="5234852"/>
              <a:ext cx="214490" cy="21450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97609" y="4078456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26550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5C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95136" y="6698619"/>
            <a:ext cx="36645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85" dirty="0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Sauf honoraires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proportionnels 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tout ou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partie à </a:t>
            </a:r>
            <a:r>
              <a:rPr sz="700" spc="-20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résultat </a:t>
            </a:r>
            <a:r>
              <a:rPr sz="700" spc="-3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indéterminés ou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aléatoires.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35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2699" y="0"/>
            <a:ext cx="5340985" cy="7560309"/>
            <a:chOff x="-12699" y="0"/>
            <a:chExt cx="5340985" cy="756030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24229"/>
              <a:ext cx="4805680" cy="0"/>
            </a:xfrm>
            <a:custGeom>
              <a:avLst/>
              <a:gdLst/>
              <a:ahLst/>
              <a:cxnLst/>
              <a:rect l="l" t="t" r="r" b="b"/>
              <a:pathLst>
                <a:path w="4805680">
                  <a:moveTo>
                    <a:pt x="0" y="0"/>
                  </a:moveTo>
                  <a:lnTo>
                    <a:pt x="4805447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770" y="4282732"/>
              <a:ext cx="4320540" cy="2284095"/>
            </a:xfrm>
            <a:custGeom>
              <a:avLst/>
              <a:gdLst/>
              <a:ahLst/>
              <a:cxnLst/>
              <a:rect l="l" t="t" r="r" b="b"/>
              <a:pathLst>
                <a:path w="4320540" h="2284095">
                  <a:moveTo>
                    <a:pt x="2106218" y="0"/>
                  </a:moveTo>
                  <a:lnTo>
                    <a:pt x="0" y="0"/>
                  </a:lnTo>
                  <a:lnTo>
                    <a:pt x="0" y="2283485"/>
                  </a:lnTo>
                  <a:lnTo>
                    <a:pt x="2106218" y="2283485"/>
                  </a:lnTo>
                  <a:lnTo>
                    <a:pt x="2106218" y="0"/>
                  </a:lnTo>
                  <a:close/>
                </a:path>
                <a:path w="4320540" h="2284095">
                  <a:moveTo>
                    <a:pt x="4320222" y="1458899"/>
                  </a:moveTo>
                  <a:lnTo>
                    <a:pt x="2214232" y="1458899"/>
                  </a:lnTo>
                  <a:lnTo>
                    <a:pt x="2214232" y="2283485"/>
                  </a:lnTo>
                  <a:lnTo>
                    <a:pt x="4320222" y="2283485"/>
                  </a:lnTo>
                  <a:lnTo>
                    <a:pt x="4320222" y="1458899"/>
                  </a:lnTo>
                  <a:close/>
                </a:path>
                <a:path w="4320540" h="2284095">
                  <a:moveTo>
                    <a:pt x="4320222" y="0"/>
                  </a:moveTo>
                  <a:lnTo>
                    <a:pt x="2214003" y="0"/>
                  </a:lnTo>
                  <a:lnTo>
                    <a:pt x="2214003" y="1395463"/>
                  </a:lnTo>
                  <a:lnTo>
                    <a:pt x="4320222" y="1395463"/>
                  </a:lnTo>
                  <a:lnTo>
                    <a:pt x="4320222" y="0"/>
                  </a:lnTo>
                  <a:close/>
                </a:path>
              </a:pathLst>
            </a:custGeom>
            <a:solidFill>
              <a:srgbClr val="FBAE33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8881" y="5290456"/>
            <a:ext cx="1216660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protégée</a:t>
            </a:r>
            <a:r>
              <a:rPr sz="800" spc="2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peut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déposer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plainte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seule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(article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15-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du</a:t>
            </a:r>
            <a:r>
              <a:rPr sz="8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Arial"/>
                <a:cs typeface="Arial"/>
              </a:rPr>
              <a:t>code </a:t>
            </a:r>
            <a:r>
              <a:rPr sz="800" i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 procédure</a:t>
            </a:r>
            <a:r>
              <a:rPr sz="800" i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Arial"/>
                <a:cs typeface="Arial"/>
              </a:rPr>
              <a:t>pénale).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7774" y="4282731"/>
            <a:ext cx="210629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294005" marR="274320" algn="ctr">
              <a:lnSpc>
                <a:spcPct val="104099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conseille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peut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assister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si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elle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sou- haite.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Il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s’adapte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aux</a:t>
            </a:r>
            <a:r>
              <a:rPr sz="8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capacités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situation.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999" y="508241"/>
            <a:ext cx="4320006" cy="235931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3999" y="3681386"/>
            <a:ext cx="4320540" cy="474345"/>
          </a:xfrm>
          <a:prstGeom prst="rect">
            <a:avLst/>
          </a:prstGeom>
          <a:solidFill>
            <a:srgbClr val="FBAE33"/>
          </a:solidFill>
        </p:spPr>
        <p:txBody>
          <a:bodyPr vert="horz" wrap="square" lIns="0" tIns="86360" rIns="0" bIns="0" rtlCol="0">
            <a:spAutoFit/>
          </a:bodyPr>
          <a:lstStyle/>
          <a:p>
            <a:pPr marL="1040130">
              <a:lnSpc>
                <a:spcPct val="100000"/>
              </a:lnSpc>
              <a:spcBef>
                <a:spcPts val="680"/>
              </a:spcBef>
            </a:pP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Dépôt </a:t>
            </a:r>
            <a:r>
              <a:rPr sz="9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55" dirty="0">
                <a:solidFill>
                  <a:srgbClr val="FFFFFF"/>
                </a:solidFill>
                <a:latin typeface="Trebuchet MS"/>
                <a:cs typeface="Trebuchet MS"/>
              </a:rPr>
              <a:t>plainte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55" dirty="0">
                <a:solidFill>
                  <a:srgbClr val="FFFFFF"/>
                </a:solidFill>
                <a:latin typeface="Trebuchet MS"/>
                <a:cs typeface="Trebuchet MS"/>
              </a:rPr>
              <a:t>à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police</a:t>
            </a: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55" dirty="0">
                <a:solidFill>
                  <a:srgbClr val="FFFFFF"/>
                </a:solidFill>
                <a:latin typeface="Trebuchet MS"/>
                <a:cs typeface="Trebuchet MS"/>
              </a:rPr>
              <a:t>à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gendarmerie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3999" y="3206534"/>
            <a:ext cx="4320540" cy="474345"/>
            <a:chOff x="503999" y="3206534"/>
            <a:chExt cx="4320540" cy="474345"/>
          </a:xfrm>
        </p:grpSpPr>
        <p:sp>
          <p:nvSpPr>
            <p:cNvPr id="12" name="object 12"/>
            <p:cNvSpPr/>
            <p:nvPr/>
          </p:nvSpPr>
          <p:spPr>
            <a:xfrm>
              <a:off x="503999" y="3206534"/>
              <a:ext cx="4320540" cy="474345"/>
            </a:xfrm>
            <a:custGeom>
              <a:avLst/>
              <a:gdLst/>
              <a:ahLst/>
              <a:cxnLst/>
              <a:rect l="l" t="t" r="r" b="b"/>
              <a:pathLst>
                <a:path w="4320540" h="474345">
                  <a:moveTo>
                    <a:pt x="4320006" y="0"/>
                  </a:moveTo>
                  <a:lnTo>
                    <a:pt x="0" y="0"/>
                  </a:lnTo>
                  <a:lnTo>
                    <a:pt x="0" y="473760"/>
                  </a:lnTo>
                  <a:lnTo>
                    <a:pt x="4320006" y="473760"/>
                  </a:lnTo>
                  <a:lnTo>
                    <a:pt x="4320006" y="0"/>
                  </a:lnTo>
                  <a:close/>
                </a:path>
              </a:pathLst>
            </a:custGeom>
            <a:solidFill>
              <a:srgbClr val="F5C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9429" y="3256991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385" y="3291415"/>
              <a:ext cx="242335" cy="32171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3999" y="3206534"/>
            <a:ext cx="4320540" cy="4749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551305">
              <a:lnSpc>
                <a:spcPct val="100000"/>
              </a:lnSpc>
            </a:pPr>
            <a:r>
              <a:rPr sz="900" b="1" i="1" dirty="0">
                <a:solidFill>
                  <a:srgbClr val="414042"/>
                </a:solidFill>
                <a:latin typeface="Trebuchet MS"/>
                <a:cs typeface="Trebuchet MS"/>
              </a:rPr>
              <a:t>LA</a:t>
            </a:r>
            <a:r>
              <a:rPr sz="900" b="1" i="1" spc="-10" dirty="0">
                <a:solidFill>
                  <a:srgbClr val="414042"/>
                </a:solidFill>
                <a:latin typeface="Trebuchet MS"/>
                <a:cs typeface="Trebuchet MS"/>
              </a:rPr>
              <a:t> PERSONNE </a:t>
            </a:r>
            <a:r>
              <a:rPr sz="900" b="1" i="1" spc="-50" dirty="0">
                <a:solidFill>
                  <a:srgbClr val="414042"/>
                </a:solidFill>
                <a:latin typeface="Trebuchet MS"/>
                <a:cs typeface="Trebuchet MS"/>
              </a:rPr>
              <a:t>PROTÉGÉE</a:t>
            </a:r>
            <a:r>
              <a:rPr sz="900" b="1" i="1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i="1" dirty="0">
                <a:solidFill>
                  <a:srgbClr val="414042"/>
                </a:solidFill>
                <a:latin typeface="Trebuchet MS"/>
                <a:cs typeface="Trebuchet MS"/>
              </a:rPr>
              <a:t>«</a:t>
            </a:r>
            <a:r>
              <a:rPr sz="900" b="1" i="1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i="1" spc="-40" dirty="0">
                <a:solidFill>
                  <a:srgbClr val="414042"/>
                </a:solidFill>
                <a:latin typeface="Trebuchet MS"/>
                <a:cs typeface="Trebuchet MS"/>
              </a:rPr>
              <a:t>VICTIME</a:t>
            </a:r>
            <a:r>
              <a:rPr sz="900" b="1" i="1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900" b="1" i="1" spc="-50" dirty="0">
                <a:solidFill>
                  <a:srgbClr val="414042"/>
                </a:solidFill>
                <a:latin typeface="Trebuchet MS"/>
                <a:cs typeface="Trebuchet MS"/>
              </a:rPr>
              <a:t>»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02764" y="4828612"/>
            <a:ext cx="508634" cy="360680"/>
            <a:chOff x="1302764" y="4828612"/>
            <a:chExt cx="508634" cy="360680"/>
          </a:xfrm>
        </p:grpSpPr>
        <p:sp>
          <p:nvSpPr>
            <p:cNvPr id="17" name="object 17"/>
            <p:cNvSpPr/>
            <p:nvPr/>
          </p:nvSpPr>
          <p:spPr>
            <a:xfrm>
              <a:off x="1302764" y="4828612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719" y="4863036"/>
              <a:ext cx="242335" cy="32171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933824" y="6178478"/>
            <a:ext cx="167449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68910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devra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prendre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connaissance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plaintes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déposées.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0214" y="6322890"/>
            <a:ext cx="2289175" cy="894080"/>
          </a:xfrm>
          <a:custGeom>
            <a:avLst/>
            <a:gdLst/>
            <a:ahLst/>
            <a:cxnLst/>
            <a:rect l="l" t="t" r="r" b="b"/>
            <a:pathLst>
              <a:path w="2289175" h="894079">
                <a:moveTo>
                  <a:pt x="1990813" y="0"/>
                </a:moveTo>
                <a:lnTo>
                  <a:pt x="282930" y="29806"/>
                </a:lnTo>
                <a:lnTo>
                  <a:pt x="236289" y="34392"/>
                </a:lnTo>
                <a:lnTo>
                  <a:pt x="192171" y="46077"/>
                </a:lnTo>
                <a:lnTo>
                  <a:pt x="151159" y="64259"/>
                </a:lnTo>
                <a:lnTo>
                  <a:pt x="113837" y="88335"/>
                </a:lnTo>
                <a:lnTo>
                  <a:pt x="80786" y="117702"/>
                </a:lnTo>
                <a:lnTo>
                  <a:pt x="52589" y="151755"/>
                </a:lnTo>
                <a:lnTo>
                  <a:pt x="29829" y="189894"/>
                </a:lnTo>
                <a:lnTo>
                  <a:pt x="13089" y="231513"/>
                </a:lnTo>
                <a:lnTo>
                  <a:pt x="2952" y="276010"/>
                </a:lnTo>
                <a:lnTo>
                  <a:pt x="0" y="322783"/>
                </a:lnTo>
                <a:lnTo>
                  <a:pt x="5029" y="610933"/>
                </a:lnTo>
                <a:lnTo>
                  <a:pt x="9614" y="657577"/>
                </a:lnTo>
                <a:lnTo>
                  <a:pt x="21300" y="701697"/>
                </a:lnTo>
                <a:lnTo>
                  <a:pt x="39482" y="742709"/>
                </a:lnTo>
                <a:lnTo>
                  <a:pt x="63558" y="780032"/>
                </a:lnTo>
                <a:lnTo>
                  <a:pt x="92925" y="813082"/>
                </a:lnTo>
                <a:lnTo>
                  <a:pt x="126980" y="841278"/>
                </a:lnTo>
                <a:lnTo>
                  <a:pt x="165120" y="864036"/>
                </a:lnTo>
                <a:lnTo>
                  <a:pt x="206742" y="880775"/>
                </a:lnTo>
                <a:lnTo>
                  <a:pt x="251242" y="890912"/>
                </a:lnTo>
                <a:lnTo>
                  <a:pt x="298018" y="893864"/>
                </a:lnTo>
                <a:lnTo>
                  <a:pt x="2005888" y="864057"/>
                </a:lnTo>
                <a:lnTo>
                  <a:pt x="2052533" y="859471"/>
                </a:lnTo>
                <a:lnTo>
                  <a:pt x="2096652" y="847786"/>
                </a:lnTo>
                <a:lnTo>
                  <a:pt x="2137665" y="829603"/>
                </a:lnTo>
                <a:lnTo>
                  <a:pt x="2174987" y="805527"/>
                </a:lnTo>
                <a:lnTo>
                  <a:pt x="2208037" y="776160"/>
                </a:lnTo>
                <a:lnTo>
                  <a:pt x="2236233" y="742105"/>
                </a:lnTo>
                <a:lnTo>
                  <a:pt x="2258991" y="703965"/>
                </a:lnTo>
                <a:lnTo>
                  <a:pt x="2275730" y="662344"/>
                </a:lnTo>
                <a:lnTo>
                  <a:pt x="2285867" y="617844"/>
                </a:lnTo>
                <a:lnTo>
                  <a:pt x="2288819" y="571068"/>
                </a:lnTo>
                <a:lnTo>
                  <a:pt x="2283790" y="282917"/>
                </a:lnTo>
                <a:lnTo>
                  <a:pt x="2279207" y="236276"/>
                </a:lnTo>
                <a:lnTo>
                  <a:pt x="2267524" y="192160"/>
                </a:lnTo>
                <a:lnTo>
                  <a:pt x="2249342" y="151150"/>
                </a:lnTo>
                <a:lnTo>
                  <a:pt x="2225266" y="113829"/>
                </a:lnTo>
                <a:lnTo>
                  <a:pt x="2195899" y="80779"/>
                </a:lnTo>
                <a:lnTo>
                  <a:pt x="2161844" y="52585"/>
                </a:lnTo>
                <a:lnTo>
                  <a:pt x="2123705" y="29827"/>
                </a:lnTo>
                <a:lnTo>
                  <a:pt x="2082084" y="13088"/>
                </a:lnTo>
                <a:lnTo>
                  <a:pt x="2037586" y="2952"/>
                </a:lnTo>
                <a:lnTo>
                  <a:pt x="1990813" y="0"/>
                </a:lnTo>
                <a:close/>
              </a:path>
            </a:pathLst>
          </a:custGeom>
          <a:solidFill>
            <a:srgbClr val="68B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3851" y="6419499"/>
            <a:ext cx="190817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-35" dirty="0">
                <a:solidFill>
                  <a:srgbClr val="FFFFFF"/>
                </a:solidFill>
                <a:latin typeface="Trebuchet MS"/>
                <a:cs typeface="Trebuchet MS"/>
              </a:rPr>
              <a:t>Quelle</a:t>
            </a:r>
            <a:r>
              <a:rPr sz="900" b="1" spc="-45" dirty="0">
                <a:solidFill>
                  <a:srgbClr val="FFFFFF"/>
                </a:solidFill>
                <a:latin typeface="Trebuchet MS"/>
                <a:cs typeface="Trebuchet MS"/>
              </a:rPr>
              <a:t> que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soit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Trebuchet MS"/>
                <a:cs typeface="Trebuchet MS"/>
              </a:rPr>
              <a:t>mesure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protection,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FFFFFF"/>
                </a:solidFill>
                <a:latin typeface="Trebuchet MS"/>
                <a:cs typeface="Trebuchet MS"/>
              </a:rPr>
              <a:t>le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mandataire,</a:t>
            </a:r>
            <a:r>
              <a:rPr sz="9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comme </a:t>
            </a:r>
            <a:r>
              <a:rPr sz="900" b="1" spc="-25" dirty="0">
                <a:solidFill>
                  <a:srgbClr val="FFFFFF"/>
                </a:solidFill>
                <a:latin typeface="Trebuchet MS"/>
                <a:cs typeface="Trebuchet MS"/>
              </a:rPr>
              <a:t>tout 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tiers,</a:t>
            </a:r>
            <a:r>
              <a:rPr sz="9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peut</a:t>
            </a:r>
            <a:r>
              <a:rPr sz="900" b="1" spc="-20" dirty="0">
                <a:solidFill>
                  <a:srgbClr val="FFFFFF"/>
                </a:solidFill>
                <a:latin typeface="Trebuchet MS"/>
                <a:cs typeface="Trebuchet MS"/>
              </a:rPr>
              <a:t> signaler </a:t>
            </a:r>
            <a:r>
              <a:rPr sz="900" b="1" spc="-40" dirty="0">
                <a:solidFill>
                  <a:srgbClr val="FFFFFF"/>
                </a:solidFill>
                <a:latin typeface="Trebuchet MS"/>
                <a:cs typeface="Trebuchet MS"/>
              </a:rPr>
              <a:t>au</a:t>
            </a:r>
            <a:r>
              <a:rPr sz="9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FFFFFF"/>
                </a:solidFill>
                <a:latin typeface="Trebuchet MS"/>
                <a:cs typeface="Trebuchet MS"/>
              </a:rPr>
              <a:t>procureur </a:t>
            </a:r>
            <a:r>
              <a:rPr sz="900" b="1" spc="-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9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9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FFFFFF"/>
                </a:solidFill>
                <a:latin typeface="Trebuchet MS"/>
                <a:cs typeface="Trebuchet MS"/>
              </a:rPr>
              <a:t>République</a:t>
            </a:r>
            <a:r>
              <a:rPr sz="9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FFFFFF"/>
                </a:solidFill>
                <a:latin typeface="Trebuchet MS"/>
                <a:cs typeface="Trebuchet MS"/>
              </a:rPr>
              <a:t>les</a:t>
            </a:r>
            <a:r>
              <a:rPr sz="9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faits</a:t>
            </a:r>
            <a:r>
              <a:rPr sz="9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FFFFFF"/>
                </a:solidFill>
                <a:latin typeface="Trebuchet MS"/>
                <a:cs typeface="Trebuchet MS"/>
              </a:rPr>
              <a:t>dont </a:t>
            </a:r>
            <a:r>
              <a:rPr sz="900" b="1" spc="-25" dirty="0">
                <a:solidFill>
                  <a:srgbClr val="FFFFFF"/>
                </a:solidFill>
                <a:latin typeface="Trebuchet MS"/>
                <a:cs typeface="Trebuchet MS"/>
              </a:rPr>
              <a:t>une </a:t>
            </a:r>
            <a:r>
              <a:rPr sz="900" b="1" spc="-30" dirty="0">
                <a:solidFill>
                  <a:srgbClr val="FFFFFF"/>
                </a:solidFill>
                <a:latin typeface="Trebuchet MS"/>
                <a:cs typeface="Trebuchet MS"/>
              </a:rPr>
              <a:t>personne</a:t>
            </a:r>
            <a:r>
              <a:rPr sz="9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FFFFFF"/>
                </a:solidFill>
                <a:latin typeface="Trebuchet MS"/>
                <a:cs typeface="Trebuchet MS"/>
              </a:rPr>
              <a:t>protégée</a:t>
            </a:r>
            <a:r>
              <a:rPr sz="9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est</a:t>
            </a:r>
            <a:r>
              <a:rPr sz="9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victime.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1495" y="504024"/>
            <a:ext cx="4432935" cy="6125210"/>
            <a:chOff x="391495" y="504024"/>
            <a:chExt cx="4432935" cy="6125210"/>
          </a:xfrm>
        </p:grpSpPr>
        <p:sp>
          <p:nvSpPr>
            <p:cNvPr id="23" name="object 23"/>
            <p:cNvSpPr/>
            <p:nvPr/>
          </p:nvSpPr>
          <p:spPr>
            <a:xfrm>
              <a:off x="391495" y="6287223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5">
                  <a:moveTo>
                    <a:pt x="171005" y="0"/>
                  </a:moveTo>
                  <a:lnTo>
                    <a:pt x="125547" y="6107"/>
                  </a:lnTo>
                  <a:lnTo>
                    <a:pt x="84698" y="23345"/>
                  </a:lnTo>
                  <a:lnTo>
                    <a:pt x="50088" y="50082"/>
                  </a:lnTo>
                  <a:lnTo>
                    <a:pt x="23348" y="84689"/>
                  </a:lnTo>
                  <a:lnTo>
                    <a:pt x="6108" y="125535"/>
                  </a:lnTo>
                  <a:lnTo>
                    <a:pt x="0" y="170992"/>
                  </a:lnTo>
                  <a:lnTo>
                    <a:pt x="6108" y="216454"/>
                  </a:lnTo>
                  <a:lnTo>
                    <a:pt x="23348" y="257305"/>
                  </a:lnTo>
                  <a:lnTo>
                    <a:pt x="50088" y="291914"/>
                  </a:lnTo>
                  <a:lnTo>
                    <a:pt x="84698" y="318652"/>
                  </a:lnTo>
                  <a:lnTo>
                    <a:pt x="125547" y="335890"/>
                  </a:lnTo>
                  <a:lnTo>
                    <a:pt x="171005" y="341998"/>
                  </a:lnTo>
                  <a:lnTo>
                    <a:pt x="216463" y="335890"/>
                  </a:lnTo>
                  <a:lnTo>
                    <a:pt x="257312" y="318652"/>
                  </a:lnTo>
                  <a:lnTo>
                    <a:pt x="291922" y="291914"/>
                  </a:lnTo>
                  <a:lnTo>
                    <a:pt x="318662" y="257305"/>
                  </a:lnTo>
                  <a:lnTo>
                    <a:pt x="335902" y="216454"/>
                  </a:lnTo>
                  <a:lnTo>
                    <a:pt x="342011" y="170992"/>
                  </a:lnTo>
                  <a:lnTo>
                    <a:pt x="335902" y="125535"/>
                  </a:lnTo>
                  <a:lnTo>
                    <a:pt x="318662" y="84689"/>
                  </a:lnTo>
                  <a:lnTo>
                    <a:pt x="291922" y="50082"/>
                  </a:lnTo>
                  <a:lnTo>
                    <a:pt x="257312" y="23345"/>
                  </a:lnTo>
                  <a:lnTo>
                    <a:pt x="216463" y="6107"/>
                  </a:lnTo>
                  <a:lnTo>
                    <a:pt x="17100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1441" y="6356718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202107" y="71120"/>
                  </a:moveTo>
                  <a:lnTo>
                    <a:pt x="201574" y="71120"/>
                  </a:lnTo>
                  <a:lnTo>
                    <a:pt x="201574" y="69850"/>
                  </a:lnTo>
                  <a:lnTo>
                    <a:pt x="201549" y="68580"/>
                  </a:lnTo>
                  <a:lnTo>
                    <a:pt x="201523" y="67310"/>
                  </a:lnTo>
                  <a:lnTo>
                    <a:pt x="158673" y="67310"/>
                  </a:lnTo>
                  <a:lnTo>
                    <a:pt x="158673" y="68580"/>
                  </a:lnTo>
                  <a:lnTo>
                    <a:pt x="132524" y="68580"/>
                  </a:lnTo>
                  <a:lnTo>
                    <a:pt x="132524" y="67310"/>
                  </a:lnTo>
                  <a:lnTo>
                    <a:pt x="131940" y="67310"/>
                  </a:lnTo>
                  <a:lnTo>
                    <a:pt x="131940" y="1270"/>
                  </a:lnTo>
                  <a:lnTo>
                    <a:pt x="131356" y="1270"/>
                  </a:lnTo>
                  <a:lnTo>
                    <a:pt x="131356" y="0"/>
                  </a:lnTo>
                  <a:lnTo>
                    <a:pt x="90385" y="0"/>
                  </a:lnTo>
                  <a:lnTo>
                    <a:pt x="90385" y="1270"/>
                  </a:lnTo>
                  <a:lnTo>
                    <a:pt x="66840" y="1270"/>
                  </a:lnTo>
                  <a:lnTo>
                    <a:pt x="66840" y="67310"/>
                  </a:lnTo>
                  <a:lnTo>
                    <a:pt x="67437" y="67310"/>
                  </a:lnTo>
                  <a:lnTo>
                    <a:pt x="67437" y="68580"/>
                  </a:lnTo>
                  <a:lnTo>
                    <a:pt x="67462" y="69850"/>
                  </a:lnTo>
                  <a:lnTo>
                    <a:pt x="13208" y="69850"/>
                  </a:lnTo>
                  <a:lnTo>
                    <a:pt x="13208" y="71120"/>
                  </a:lnTo>
                  <a:lnTo>
                    <a:pt x="0" y="71120"/>
                  </a:lnTo>
                  <a:lnTo>
                    <a:pt x="0" y="132080"/>
                  </a:lnTo>
                  <a:lnTo>
                    <a:pt x="546" y="132080"/>
                  </a:lnTo>
                  <a:lnTo>
                    <a:pt x="546" y="133350"/>
                  </a:lnTo>
                  <a:lnTo>
                    <a:pt x="571" y="134620"/>
                  </a:lnTo>
                  <a:lnTo>
                    <a:pt x="584" y="135890"/>
                  </a:lnTo>
                  <a:lnTo>
                    <a:pt x="32042" y="135890"/>
                  </a:lnTo>
                  <a:lnTo>
                    <a:pt x="32042" y="134620"/>
                  </a:lnTo>
                  <a:lnTo>
                    <a:pt x="68605" y="134620"/>
                  </a:lnTo>
                  <a:lnTo>
                    <a:pt x="68605" y="135890"/>
                  </a:lnTo>
                  <a:lnTo>
                    <a:pt x="69189" y="135890"/>
                  </a:lnTo>
                  <a:lnTo>
                    <a:pt x="69189" y="201930"/>
                  </a:lnTo>
                  <a:lnTo>
                    <a:pt x="69773" y="201930"/>
                  </a:lnTo>
                  <a:lnTo>
                    <a:pt x="69773" y="203200"/>
                  </a:lnTo>
                  <a:lnTo>
                    <a:pt x="100507" y="203200"/>
                  </a:lnTo>
                  <a:lnTo>
                    <a:pt x="100507" y="201930"/>
                  </a:lnTo>
                  <a:lnTo>
                    <a:pt x="134302" y="201930"/>
                  </a:lnTo>
                  <a:lnTo>
                    <a:pt x="134302" y="135890"/>
                  </a:lnTo>
                  <a:lnTo>
                    <a:pt x="133718" y="135890"/>
                  </a:lnTo>
                  <a:lnTo>
                    <a:pt x="133718" y="134620"/>
                  </a:lnTo>
                  <a:lnTo>
                    <a:pt x="133692" y="133350"/>
                  </a:lnTo>
                  <a:lnTo>
                    <a:pt x="177965" y="133350"/>
                  </a:lnTo>
                  <a:lnTo>
                    <a:pt x="177965" y="132080"/>
                  </a:lnTo>
                  <a:lnTo>
                    <a:pt x="202107" y="132080"/>
                  </a:lnTo>
                  <a:lnTo>
                    <a:pt x="202107" y="71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0176" y="504024"/>
              <a:ext cx="4324350" cy="2364105"/>
            </a:xfrm>
            <a:custGeom>
              <a:avLst/>
              <a:gdLst/>
              <a:ahLst/>
              <a:cxnLst/>
              <a:rect l="l" t="t" r="r" b="b"/>
              <a:pathLst>
                <a:path w="4324350" h="2364105">
                  <a:moveTo>
                    <a:pt x="4323829" y="0"/>
                  </a:moveTo>
                  <a:lnTo>
                    <a:pt x="0" y="0"/>
                  </a:lnTo>
                  <a:lnTo>
                    <a:pt x="0" y="2363533"/>
                  </a:lnTo>
                  <a:lnTo>
                    <a:pt x="4323829" y="2363533"/>
                  </a:lnTo>
                  <a:lnTo>
                    <a:pt x="4323829" y="0"/>
                  </a:lnTo>
                  <a:close/>
                </a:path>
              </a:pathLst>
            </a:custGeom>
            <a:solidFill>
              <a:srgbClr val="F9D651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16764" y="4463553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33597" y="4478197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4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4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4" h="345439">
                  <a:moveTo>
                    <a:pt x="226377" y="328155"/>
                  </a:moveTo>
                  <a:lnTo>
                    <a:pt x="207695" y="233514"/>
                  </a:lnTo>
                  <a:lnTo>
                    <a:pt x="205079" y="231851"/>
                  </a:lnTo>
                  <a:lnTo>
                    <a:pt x="202323" y="232295"/>
                  </a:lnTo>
                  <a:lnTo>
                    <a:pt x="199567" y="232752"/>
                  </a:lnTo>
                  <a:lnTo>
                    <a:pt x="197751" y="235191"/>
                  </a:lnTo>
                  <a:lnTo>
                    <a:pt x="216357" y="329552"/>
                  </a:lnTo>
                  <a:lnTo>
                    <a:pt x="218490" y="331127"/>
                  </a:lnTo>
                  <a:lnTo>
                    <a:pt x="221792" y="331050"/>
                  </a:lnTo>
                  <a:lnTo>
                    <a:pt x="224548" y="330581"/>
                  </a:lnTo>
                  <a:lnTo>
                    <a:pt x="226377" y="328155"/>
                  </a:lnTo>
                  <a:close/>
                </a:path>
                <a:path w="274954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63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80" y="185420"/>
                  </a:lnTo>
                  <a:lnTo>
                    <a:pt x="129057" y="182880"/>
                  </a:lnTo>
                  <a:lnTo>
                    <a:pt x="127571" y="181610"/>
                  </a:lnTo>
                  <a:lnTo>
                    <a:pt x="121564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21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82" y="129540"/>
                  </a:lnTo>
                  <a:lnTo>
                    <a:pt x="206362" y="121920"/>
                  </a:lnTo>
                  <a:lnTo>
                    <a:pt x="210019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03441" y="26276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72" y="127000"/>
                  </a:lnTo>
                  <a:lnTo>
                    <a:pt x="90157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71" y="71120"/>
                  </a:lnTo>
                  <a:lnTo>
                    <a:pt x="116205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72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80" y="62230"/>
                  </a:lnTo>
                  <a:lnTo>
                    <a:pt x="106997" y="60960"/>
                  </a:lnTo>
                  <a:lnTo>
                    <a:pt x="94881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276"/>
                  </a:lnTo>
                  <a:lnTo>
                    <a:pt x="202844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62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910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62" y="226060"/>
                  </a:lnTo>
                  <a:lnTo>
                    <a:pt x="121907" y="269240"/>
                  </a:lnTo>
                  <a:lnTo>
                    <a:pt x="117640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27" y="327660"/>
                  </a:lnTo>
                  <a:lnTo>
                    <a:pt x="127622" y="309880"/>
                  </a:lnTo>
                  <a:lnTo>
                    <a:pt x="131356" y="283210"/>
                  </a:lnTo>
                  <a:lnTo>
                    <a:pt x="131991" y="250190"/>
                  </a:lnTo>
                  <a:lnTo>
                    <a:pt x="131254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39" y="229870"/>
                  </a:lnTo>
                  <a:lnTo>
                    <a:pt x="152730" y="276860"/>
                  </a:lnTo>
                  <a:lnTo>
                    <a:pt x="155143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73" y="317500"/>
                  </a:lnTo>
                  <a:lnTo>
                    <a:pt x="162979" y="280670"/>
                  </a:lnTo>
                  <a:lnTo>
                    <a:pt x="163398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36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16764" y="5805835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33597" y="5820486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4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4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4" h="345439">
                  <a:moveTo>
                    <a:pt x="226377" y="328155"/>
                  </a:moveTo>
                  <a:lnTo>
                    <a:pt x="207695" y="233514"/>
                  </a:lnTo>
                  <a:lnTo>
                    <a:pt x="205079" y="231851"/>
                  </a:lnTo>
                  <a:lnTo>
                    <a:pt x="202323" y="232295"/>
                  </a:lnTo>
                  <a:lnTo>
                    <a:pt x="199567" y="232752"/>
                  </a:lnTo>
                  <a:lnTo>
                    <a:pt x="197751" y="235191"/>
                  </a:lnTo>
                  <a:lnTo>
                    <a:pt x="216357" y="329552"/>
                  </a:lnTo>
                  <a:lnTo>
                    <a:pt x="218490" y="331127"/>
                  </a:lnTo>
                  <a:lnTo>
                    <a:pt x="221792" y="331050"/>
                  </a:lnTo>
                  <a:lnTo>
                    <a:pt x="224548" y="330581"/>
                  </a:lnTo>
                  <a:lnTo>
                    <a:pt x="226377" y="328155"/>
                  </a:lnTo>
                  <a:close/>
                </a:path>
                <a:path w="274954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63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80" y="185420"/>
                  </a:lnTo>
                  <a:lnTo>
                    <a:pt x="129057" y="182880"/>
                  </a:lnTo>
                  <a:lnTo>
                    <a:pt x="127571" y="181610"/>
                  </a:lnTo>
                  <a:lnTo>
                    <a:pt x="121564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21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82" y="129540"/>
                  </a:lnTo>
                  <a:lnTo>
                    <a:pt x="206362" y="121920"/>
                  </a:lnTo>
                  <a:lnTo>
                    <a:pt x="210019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03441" y="26276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72" y="127000"/>
                  </a:lnTo>
                  <a:lnTo>
                    <a:pt x="90157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71" y="71120"/>
                  </a:lnTo>
                  <a:lnTo>
                    <a:pt x="116205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72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80" y="62230"/>
                  </a:lnTo>
                  <a:lnTo>
                    <a:pt x="106997" y="60960"/>
                  </a:lnTo>
                  <a:lnTo>
                    <a:pt x="94881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276"/>
                  </a:lnTo>
                  <a:lnTo>
                    <a:pt x="202844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62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910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62" y="226060"/>
                  </a:lnTo>
                  <a:lnTo>
                    <a:pt x="121907" y="269240"/>
                  </a:lnTo>
                  <a:lnTo>
                    <a:pt x="117640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27" y="327660"/>
                  </a:lnTo>
                  <a:lnTo>
                    <a:pt x="127622" y="309880"/>
                  </a:lnTo>
                  <a:lnTo>
                    <a:pt x="131356" y="283210"/>
                  </a:lnTo>
                  <a:lnTo>
                    <a:pt x="131991" y="250190"/>
                  </a:lnTo>
                  <a:lnTo>
                    <a:pt x="131254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39" y="229870"/>
                  </a:lnTo>
                  <a:lnTo>
                    <a:pt x="152730" y="276860"/>
                  </a:lnTo>
                  <a:lnTo>
                    <a:pt x="155143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73" y="317500"/>
                  </a:lnTo>
                  <a:lnTo>
                    <a:pt x="162979" y="280670"/>
                  </a:lnTo>
                  <a:lnTo>
                    <a:pt x="163398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36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1385" y="5325339"/>
              <a:ext cx="214490" cy="2145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36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328285" cy="7560309"/>
            <a:chOff x="0" y="0"/>
            <a:chExt cx="5328285" cy="7560309"/>
          </a:xfrm>
        </p:grpSpPr>
        <p:sp>
          <p:nvSpPr>
            <p:cNvPr id="4" name="object 4"/>
            <p:cNvSpPr/>
            <p:nvPr/>
          </p:nvSpPr>
          <p:spPr>
            <a:xfrm>
              <a:off x="506382" y="3403724"/>
              <a:ext cx="1412875" cy="723900"/>
            </a:xfrm>
            <a:custGeom>
              <a:avLst/>
              <a:gdLst/>
              <a:ahLst/>
              <a:cxnLst/>
              <a:rect l="l" t="t" r="r" b="b"/>
              <a:pathLst>
                <a:path w="1412875" h="723900">
                  <a:moveTo>
                    <a:pt x="1412417" y="723684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9D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1103" y="4282732"/>
              <a:ext cx="2952750" cy="2390775"/>
            </a:xfrm>
            <a:custGeom>
              <a:avLst/>
              <a:gdLst/>
              <a:ahLst/>
              <a:cxnLst/>
              <a:rect l="l" t="t" r="r" b="b"/>
              <a:pathLst>
                <a:path w="2952750" h="2390775">
                  <a:moveTo>
                    <a:pt x="816470" y="1458887"/>
                  </a:moveTo>
                  <a:lnTo>
                    <a:pt x="0" y="1458887"/>
                  </a:lnTo>
                  <a:lnTo>
                    <a:pt x="0" y="2390622"/>
                  </a:lnTo>
                  <a:lnTo>
                    <a:pt x="816470" y="2390622"/>
                  </a:lnTo>
                  <a:lnTo>
                    <a:pt x="816470" y="1458887"/>
                  </a:lnTo>
                  <a:close/>
                </a:path>
                <a:path w="2952750" h="2390775">
                  <a:moveTo>
                    <a:pt x="816470" y="0"/>
                  </a:moveTo>
                  <a:lnTo>
                    <a:pt x="0" y="0"/>
                  </a:lnTo>
                  <a:lnTo>
                    <a:pt x="0" y="1395463"/>
                  </a:lnTo>
                  <a:lnTo>
                    <a:pt x="816470" y="1395463"/>
                  </a:lnTo>
                  <a:lnTo>
                    <a:pt x="816470" y="0"/>
                  </a:lnTo>
                  <a:close/>
                </a:path>
                <a:path w="2952750" h="2390775">
                  <a:moveTo>
                    <a:pt x="1715401" y="1458887"/>
                  </a:moveTo>
                  <a:lnTo>
                    <a:pt x="898918" y="1458887"/>
                  </a:lnTo>
                  <a:lnTo>
                    <a:pt x="898918" y="2390622"/>
                  </a:lnTo>
                  <a:lnTo>
                    <a:pt x="1715401" y="2390622"/>
                  </a:lnTo>
                  <a:lnTo>
                    <a:pt x="1715401" y="1458887"/>
                  </a:lnTo>
                  <a:close/>
                </a:path>
                <a:path w="2952750" h="2390775">
                  <a:moveTo>
                    <a:pt x="1715401" y="766013"/>
                  </a:moveTo>
                  <a:lnTo>
                    <a:pt x="898918" y="766013"/>
                  </a:lnTo>
                  <a:lnTo>
                    <a:pt x="898918" y="1395463"/>
                  </a:lnTo>
                  <a:lnTo>
                    <a:pt x="1715401" y="1395463"/>
                  </a:lnTo>
                  <a:lnTo>
                    <a:pt x="1715401" y="766013"/>
                  </a:lnTo>
                  <a:close/>
                </a:path>
                <a:path w="2952750" h="2390775">
                  <a:moveTo>
                    <a:pt x="1715401" y="12"/>
                  </a:moveTo>
                  <a:lnTo>
                    <a:pt x="898918" y="12"/>
                  </a:lnTo>
                  <a:lnTo>
                    <a:pt x="898918" y="697738"/>
                  </a:lnTo>
                  <a:lnTo>
                    <a:pt x="1715401" y="697738"/>
                  </a:lnTo>
                  <a:lnTo>
                    <a:pt x="1715401" y="12"/>
                  </a:lnTo>
                  <a:close/>
                </a:path>
                <a:path w="2952750" h="2390775">
                  <a:moveTo>
                    <a:pt x="2952445" y="0"/>
                  </a:moveTo>
                  <a:lnTo>
                    <a:pt x="1829473" y="0"/>
                  </a:lnTo>
                  <a:lnTo>
                    <a:pt x="1829473" y="2390622"/>
                  </a:lnTo>
                  <a:lnTo>
                    <a:pt x="2952445" y="2390622"/>
                  </a:lnTo>
                  <a:lnTo>
                    <a:pt x="2952445" y="0"/>
                  </a:lnTo>
                  <a:close/>
                </a:path>
              </a:pathLst>
            </a:custGeom>
            <a:solidFill>
              <a:srgbClr val="FBAE33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820" y="520286"/>
            <a:ext cx="394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794199"/>
                </a:solidFill>
              </a:rPr>
              <a:t>JUSTICE</a:t>
            </a:r>
            <a:r>
              <a:rPr sz="2400" spc="5" dirty="0">
                <a:solidFill>
                  <a:srgbClr val="794199"/>
                </a:solidFill>
              </a:rPr>
              <a:t> </a:t>
            </a:r>
            <a:r>
              <a:rPr sz="2400" spc="240" dirty="0">
                <a:solidFill>
                  <a:srgbClr val="794199"/>
                </a:solidFill>
              </a:rPr>
              <a:t>-</a:t>
            </a:r>
            <a:r>
              <a:rPr sz="2400" spc="5" dirty="0">
                <a:solidFill>
                  <a:srgbClr val="794199"/>
                </a:solidFill>
              </a:rPr>
              <a:t> </a:t>
            </a:r>
            <a:r>
              <a:rPr sz="2400" spc="85" dirty="0">
                <a:solidFill>
                  <a:srgbClr val="794199"/>
                </a:solidFill>
              </a:rPr>
              <a:t>PROCÉDURE</a:t>
            </a:r>
            <a:r>
              <a:rPr sz="2400" spc="15" dirty="0">
                <a:solidFill>
                  <a:srgbClr val="794199"/>
                </a:solidFill>
              </a:rPr>
              <a:t> </a:t>
            </a:r>
            <a:r>
              <a:rPr sz="2400" spc="80" dirty="0">
                <a:solidFill>
                  <a:srgbClr val="794199"/>
                </a:solidFill>
              </a:rPr>
              <a:t>CIVILE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386572" y="1101369"/>
            <a:ext cx="4525010" cy="3135630"/>
            <a:chOff x="386572" y="1101369"/>
            <a:chExt cx="4525010" cy="3135630"/>
          </a:xfrm>
        </p:grpSpPr>
        <p:sp>
          <p:nvSpPr>
            <p:cNvPr id="9" name="object 9"/>
            <p:cNvSpPr/>
            <p:nvPr/>
          </p:nvSpPr>
          <p:spPr>
            <a:xfrm>
              <a:off x="503999" y="1101369"/>
              <a:ext cx="369570" cy="80645"/>
            </a:xfrm>
            <a:custGeom>
              <a:avLst/>
              <a:gdLst/>
              <a:ahLst/>
              <a:cxnLst/>
              <a:rect l="l" t="t" r="r" b="b"/>
              <a:pathLst>
                <a:path w="369569" h="80644">
                  <a:moveTo>
                    <a:pt x="368998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368998" y="800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529" y="4224229"/>
              <a:ext cx="4385310" cy="0"/>
            </a:xfrm>
            <a:custGeom>
              <a:avLst/>
              <a:gdLst/>
              <a:ahLst/>
              <a:cxnLst/>
              <a:rect l="l" t="t" r="r" b="b"/>
              <a:pathLst>
                <a:path w="4385310">
                  <a:moveTo>
                    <a:pt x="0" y="0"/>
                  </a:moveTo>
                  <a:lnTo>
                    <a:pt x="4384814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562" y="4211535"/>
              <a:ext cx="4525010" cy="25400"/>
            </a:xfrm>
            <a:custGeom>
              <a:avLst/>
              <a:gdLst/>
              <a:ahLst/>
              <a:cxnLst/>
              <a:rect l="l" t="t" r="r" b="b"/>
              <a:pathLst>
                <a:path w="4525010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4525010" h="25400">
                  <a:moveTo>
                    <a:pt x="4524603" y="12700"/>
                  </a:moveTo>
                  <a:lnTo>
                    <a:pt x="4520882" y="3721"/>
                  </a:lnTo>
                  <a:lnTo>
                    <a:pt x="4511903" y="0"/>
                  </a:lnTo>
                  <a:lnTo>
                    <a:pt x="4502924" y="3721"/>
                  </a:lnTo>
                  <a:lnTo>
                    <a:pt x="4499203" y="12700"/>
                  </a:lnTo>
                  <a:lnTo>
                    <a:pt x="4502924" y="21678"/>
                  </a:lnTo>
                  <a:lnTo>
                    <a:pt x="4511903" y="25400"/>
                  </a:lnTo>
                  <a:lnTo>
                    <a:pt x="4520882" y="21678"/>
                  </a:lnTo>
                  <a:lnTo>
                    <a:pt x="4524603" y="1270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1103" y="3501859"/>
              <a:ext cx="2953385" cy="647065"/>
            </a:xfrm>
            <a:custGeom>
              <a:avLst/>
              <a:gdLst/>
              <a:ahLst/>
              <a:cxnLst/>
              <a:rect l="l" t="t" r="r" b="b"/>
              <a:pathLst>
                <a:path w="2953385" h="647064">
                  <a:moveTo>
                    <a:pt x="2952902" y="0"/>
                  </a:moveTo>
                  <a:lnTo>
                    <a:pt x="0" y="0"/>
                  </a:lnTo>
                  <a:lnTo>
                    <a:pt x="0" y="646544"/>
                  </a:lnTo>
                  <a:lnTo>
                    <a:pt x="2952902" y="646544"/>
                  </a:lnTo>
                  <a:lnTo>
                    <a:pt x="2952902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5226" y="4367123"/>
            <a:ext cx="1096010" cy="589280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344805" marR="254000" indent="-109220">
              <a:lnSpc>
                <a:spcPts val="1000"/>
              </a:lnSpc>
              <a:spcBef>
                <a:spcPts val="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SIMPLE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226" y="5732589"/>
            <a:ext cx="1096010" cy="941069"/>
          </a:xfrm>
          <a:prstGeom prst="rect">
            <a:avLst/>
          </a:prstGeom>
          <a:solidFill>
            <a:srgbClr val="FBAE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TUTELLE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5226" y="5048745"/>
            <a:ext cx="1096010" cy="591820"/>
          </a:xfrm>
          <a:prstGeom prst="rect">
            <a:avLst/>
          </a:prstGeom>
          <a:solidFill>
            <a:srgbClr val="7A479C"/>
          </a:solidFill>
        </p:spPr>
        <p:txBody>
          <a:bodyPr vert="horz" wrap="square" lIns="0" tIns="127635" rIns="0" bIns="0" rtlCol="0">
            <a:spAutoFit/>
          </a:bodyPr>
          <a:lstStyle/>
          <a:p>
            <a:pPr marL="229235" marR="247015" indent="6985">
              <a:lnSpc>
                <a:spcPts val="1000"/>
              </a:lnSpc>
              <a:spcBef>
                <a:spcPts val="1005"/>
              </a:spcBef>
            </a:pP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CURATELLE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RENFORCÉE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9590" y="5797898"/>
            <a:ext cx="751205" cy="781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mandate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un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avocat,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si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possible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corres- pondant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l’avis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3273" y="4909875"/>
            <a:ext cx="838200" cy="16700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635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s’assure</a:t>
            </a:r>
            <a:r>
              <a:rPr sz="8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que</a:t>
            </a:r>
            <a:r>
              <a:rPr sz="8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la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80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proté- </a:t>
            </a:r>
            <a:r>
              <a:rPr sz="800" spc="-70" dirty="0">
                <a:solidFill>
                  <a:srgbClr val="231F20"/>
                </a:solidFill>
                <a:latin typeface="Verdana"/>
                <a:cs typeface="Verdana"/>
              </a:rPr>
              <a:t>gée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231F20"/>
                </a:solidFill>
                <a:latin typeface="Verdana"/>
                <a:cs typeface="Verdana"/>
              </a:rPr>
              <a:t>bénéficie</a:t>
            </a:r>
            <a:r>
              <a:rPr sz="8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l’intervention</a:t>
            </a:r>
            <a:r>
              <a:rPr sz="8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d’un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avocat.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ahoma"/>
              <a:cs typeface="Tahoma"/>
            </a:endParaRPr>
          </a:p>
          <a:p>
            <a:pPr marL="39370" marR="31750" algn="ctr">
              <a:lnSpc>
                <a:spcPct val="104099"/>
              </a:lnSpc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 présence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du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n’est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pas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obligatoire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aux</a:t>
            </a:r>
            <a:r>
              <a:rPr sz="8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audiences,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sauf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exigence</a:t>
            </a:r>
            <a:r>
              <a:rPr sz="8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du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magistrat.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0099" y="5290456"/>
            <a:ext cx="5594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Cosignature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3682" y="1248728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73638"/>
                </a:solidFill>
                <a:latin typeface="Calibri"/>
                <a:cs typeface="Calibri"/>
              </a:rPr>
              <a:t>Les</a:t>
            </a:r>
            <a:r>
              <a:rPr sz="900" b="1" spc="9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6376" y="1467167"/>
            <a:ext cx="4404995" cy="3683635"/>
            <a:chOff x="506376" y="1467167"/>
            <a:chExt cx="4404995" cy="3683635"/>
          </a:xfrm>
        </p:grpSpPr>
        <p:sp>
          <p:nvSpPr>
            <p:cNvPr id="21" name="object 21"/>
            <p:cNvSpPr/>
            <p:nvPr/>
          </p:nvSpPr>
          <p:spPr>
            <a:xfrm>
              <a:off x="506376" y="1481947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333" y="1516373"/>
              <a:ext cx="242335" cy="32171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25216" y="4790175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8172" y="4824599"/>
              <a:ext cx="242335" cy="3217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41003" y="1467167"/>
              <a:ext cx="2583180" cy="1787525"/>
            </a:xfrm>
            <a:custGeom>
              <a:avLst/>
              <a:gdLst/>
              <a:ahLst/>
              <a:cxnLst/>
              <a:rect l="l" t="t" r="r" b="b"/>
              <a:pathLst>
                <a:path w="2583179" h="1787525">
                  <a:moveTo>
                    <a:pt x="2583002" y="0"/>
                  </a:moveTo>
                  <a:lnTo>
                    <a:pt x="0" y="0"/>
                  </a:lnTo>
                  <a:lnTo>
                    <a:pt x="0" y="1787385"/>
                  </a:lnTo>
                  <a:lnTo>
                    <a:pt x="2583002" y="1787385"/>
                  </a:lnTo>
                  <a:lnTo>
                    <a:pt x="2583002" y="0"/>
                  </a:lnTo>
                  <a:close/>
                </a:path>
              </a:pathLst>
            </a:custGeom>
            <a:solidFill>
              <a:srgbClr val="CF2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31437" y="1567361"/>
              <a:ext cx="2780030" cy="462915"/>
            </a:xfrm>
            <a:custGeom>
              <a:avLst/>
              <a:gdLst/>
              <a:ahLst/>
              <a:cxnLst/>
              <a:rect l="l" t="t" r="r" b="b"/>
              <a:pathLst>
                <a:path w="2780029" h="462914">
                  <a:moveTo>
                    <a:pt x="2764815" y="0"/>
                  </a:moveTo>
                  <a:lnTo>
                    <a:pt x="0" y="120713"/>
                  </a:lnTo>
                  <a:lnTo>
                    <a:pt x="14922" y="462394"/>
                  </a:lnTo>
                  <a:lnTo>
                    <a:pt x="2779737" y="341680"/>
                  </a:lnTo>
                  <a:lnTo>
                    <a:pt x="2764815" y="0"/>
                  </a:lnTo>
                  <a:close/>
                </a:path>
              </a:pathLst>
            </a:custGeom>
            <a:solidFill>
              <a:srgbClr val="F9D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21299" y="1484647"/>
            <a:ext cx="45212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 protégée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1299" y="2118949"/>
            <a:ext cx="525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8043" y="3628572"/>
            <a:ext cx="44323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875" marR="5080" indent="-16510">
              <a:lnSpc>
                <a:spcPts val="1000"/>
              </a:lnSpc>
              <a:spcBef>
                <a:spcPts val="200"/>
              </a:spcBef>
            </a:pPr>
            <a:r>
              <a:rPr sz="9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Choix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9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l’avocat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78081" y="3628572"/>
            <a:ext cx="68580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indent="15875" algn="just">
              <a:lnSpc>
                <a:spcPts val="1000"/>
              </a:lnSpc>
              <a:spcBef>
                <a:spcPts val="200"/>
              </a:spcBef>
            </a:pP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Signature</a:t>
            </a:r>
            <a:r>
              <a:rPr sz="9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900" b="1" i="1" spc="-9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900" b="1" i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convention </a:t>
            </a: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avec</a:t>
            </a:r>
            <a:r>
              <a:rPr sz="9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l’avocat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36299" y="1696246"/>
            <a:ext cx="2280285" cy="132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PROCEDURE</a:t>
            </a:r>
            <a:r>
              <a:rPr sz="1300" b="1" spc="2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Calibri"/>
                <a:cs typeface="Calibri"/>
              </a:rPr>
              <a:t>CIVILE</a:t>
            </a:r>
            <a:endParaRPr sz="1300">
              <a:latin typeface="Calibri"/>
              <a:cs typeface="Calibri"/>
            </a:endParaRPr>
          </a:p>
          <a:p>
            <a:pPr marL="422275" marR="325120" algn="ctr">
              <a:lnSpc>
                <a:spcPct val="114599"/>
              </a:lnSpc>
              <a:spcBef>
                <a:spcPts val="1000"/>
              </a:spcBef>
            </a:pP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(surendettement,</a:t>
            </a:r>
            <a:r>
              <a:rPr sz="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divorce,</a:t>
            </a:r>
            <a:r>
              <a:rPr sz="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logement</a:t>
            </a:r>
            <a:r>
              <a:rPr sz="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juge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aux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affaires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familiales)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Lucida Sans Unicode"/>
              <a:cs typeface="Lucida Sans Unicode"/>
            </a:endParaRPr>
          </a:p>
          <a:p>
            <a:pPr marL="12700" marR="5080">
              <a:lnSpc>
                <a:spcPct val="114599"/>
              </a:lnSpc>
              <a:spcBef>
                <a:spcPts val="5"/>
              </a:spcBef>
            </a:pP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curatelle,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curateur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assiste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personne</a:t>
            </a:r>
            <a:r>
              <a:rPr sz="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protégée</a:t>
            </a:r>
            <a:r>
              <a:rPr sz="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pour</a:t>
            </a:r>
            <a:r>
              <a:rPr sz="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introduire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une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action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justice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s’y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défendre. 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tutelle,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tuteur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fait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seul,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dans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certains</a:t>
            </a:r>
            <a:r>
              <a:rPr sz="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cas</a:t>
            </a:r>
            <a:r>
              <a:rPr sz="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avec </a:t>
            </a:r>
            <a:r>
              <a:rPr sz="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l’autorisation</a:t>
            </a:r>
            <a:r>
              <a:rPr sz="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préalable</a:t>
            </a:r>
            <a:r>
              <a:rPr sz="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du</a:t>
            </a:r>
            <a:r>
              <a:rPr sz="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juge.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80596" y="3628572"/>
            <a:ext cx="534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Audiences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3994" y="2043511"/>
            <a:ext cx="4415155" cy="4302760"/>
            <a:chOff x="503994" y="2043511"/>
            <a:chExt cx="4415155" cy="4302760"/>
          </a:xfrm>
        </p:grpSpPr>
        <p:sp>
          <p:nvSpPr>
            <p:cNvPr id="34" name="object 34"/>
            <p:cNvSpPr/>
            <p:nvPr/>
          </p:nvSpPr>
          <p:spPr>
            <a:xfrm>
              <a:off x="503994" y="2043511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0826" y="2058161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5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5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5" h="345439">
                  <a:moveTo>
                    <a:pt x="226377" y="328155"/>
                  </a:moveTo>
                  <a:lnTo>
                    <a:pt x="207695" y="233514"/>
                  </a:lnTo>
                  <a:lnTo>
                    <a:pt x="205079" y="231851"/>
                  </a:lnTo>
                  <a:lnTo>
                    <a:pt x="202323" y="232295"/>
                  </a:lnTo>
                  <a:lnTo>
                    <a:pt x="199567" y="232752"/>
                  </a:lnTo>
                  <a:lnTo>
                    <a:pt x="197751" y="235191"/>
                  </a:lnTo>
                  <a:lnTo>
                    <a:pt x="216357" y="329552"/>
                  </a:lnTo>
                  <a:lnTo>
                    <a:pt x="218490" y="331127"/>
                  </a:lnTo>
                  <a:lnTo>
                    <a:pt x="221792" y="331050"/>
                  </a:lnTo>
                  <a:lnTo>
                    <a:pt x="224548" y="330581"/>
                  </a:lnTo>
                  <a:lnTo>
                    <a:pt x="226377" y="328155"/>
                  </a:lnTo>
                  <a:close/>
                </a:path>
                <a:path w="274955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63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80" y="185420"/>
                  </a:lnTo>
                  <a:lnTo>
                    <a:pt x="129057" y="182880"/>
                  </a:lnTo>
                  <a:lnTo>
                    <a:pt x="127571" y="181610"/>
                  </a:lnTo>
                  <a:lnTo>
                    <a:pt x="121564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21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82" y="129540"/>
                  </a:lnTo>
                  <a:lnTo>
                    <a:pt x="206362" y="121920"/>
                  </a:lnTo>
                  <a:lnTo>
                    <a:pt x="210019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03441" y="26276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72" y="127000"/>
                  </a:lnTo>
                  <a:lnTo>
                    <a:pt x="90157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71" y="71120"/>
                  </a:lnTo>
                  <a:lnTo>
                    <a:pt x="116205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72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80" y="62230"/>
                  </a:lnTo>
                  <a:lnTo>
                    <a:pt x="106997" y="60960"/>
                  </a:lnTo>
                  <a:lnTo>
                    <a:pt x="94881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276"/>
                  </a:lnTo>
                  <a:lnTo>
                    <a:pt x="202844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62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910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62" y="226060"/>
                  </a:lnTo>
                  <a:lnTo>
                    <a:pt x="121907" y="269240"/>
                  </a:lnTo>
                  <a:lnTo>
                    <a:pt x="117640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27" y="327660"/>
                  </a:lnTo>
                  <a:lnTo>
                    <a:pt x="127622" y="309880"/>
                  </a:lnTo>
                  <a:lnTo>
                    <a:pt x="131356" y="283210"/>
                  </a:lnTo>
                  <a:lnTo>
                    <a:pt x="131991" y="250190"/>
                  </a:lnTo>
                  <a:lnTo>
                    <a:pt x="131254" y="233680"/>
                  </a:lnTo>
                  <a:lnTo>
                    <a:pt x="130073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39" y="229870"/>
                  </a:lnTo>
                  <a:lnTo>
                    <a:pt x="152730" y="276860"/>
                  </a:lnTo>
                  <a:lnTo>
                    <a:pt x="155143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73" y="317500"/>
                  </a:lnTo>
                  <a:lnTo>
                    <a:pt x="162979" y="280670"/>
                  </a:lnTo>
                  <a:lnTo>
                    <a:pt x="163398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36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93759" y="5985876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10598" y="6000521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4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4" h="345439">
                  <a:moveTo>
                    <a:pt x="165036" y="119837"/>
                  </a:moveTo>
                  <a:lnTo>
                    <a:pt x="163537" y="115989"/>
                  </a:lnTo>
                  <a:lnTo>
                    <a:pt x="155003" y="118719"/>
                  </a:lnTo>
                  <a:lnTo>
                    <a:pt x="149263" y="120294"/>
                  </a:lnTo>
                  <a:lnTo>
                    <a:pt x="127038" y="117538"/>
                  </a:lnTo>
                  <a:lnTo>
                    <a:pt x="123850" y="117043"/>
                  </a:lnTo>
                  <a:lnTo>
                    <a:pt x="149707" y="125907"/>
                  </a:lnTo>
                  <a:lnTo>
                    <a:pt x="156819" y="124523"/>
                  </a:lnTo>
                  <a:lnTo>
                    <a:pt x="162674" y="121183"/>
                  </a:lnTo>
                  <a:lnTo>
                    <a:pt x="165036" y="119837"/>
                  </a:lnTo>
                  <a:close/>
                </a:path>
                <a:path w="274954" h="345439">
                  <a:moveTo>
                    <a:pt x="226364" y="328155"/>
                  </a:moveTo>
                  <a:lnTo>
                    <a:pt x="207683" y="233514"/>
                  </a:lnTo>
                  <a:lnTo>
                    <a:pt x="205066" y="231851"/>
                  </a:lnTo>
                  <a:lnTo>
                    <a:pt x="202311" y="232295"/>
                  </a:lnTo>
                  <a:lnTo>
                    <a:pt x="199555" y="232752"/>
                  </a:lnTo>
                  <a:lnTo>
                    <a:pt x="197739" y="235191"/>
                  </a:lnTo>
                  <a:lnTo>
                    <a:pt x="216344" y="329552"/>
                  </a:lnTo>
                  <a:lnTo>
                    <a:pt x="218478" y="331127"/>
                  </a:lnTo>
                  <a:lnTo>
                    <a:pt x="221780" y="331050"/>
                  </a:lnTo>
                  <a:lnTo>
                    <a:pt x="224536" y="330581"/>
                  </a:lnTo>
                  <a:lnTo>
                    <a:pt x="226364" y="328155"/>
                  </a:lnTo>
                  <a:close/>
                </a:path>
                <a:path w="274954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67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51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08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69" y="129540"/>
                  </a:lnTo>
                  <a:lnTo>
                    <a:pt x="206362" y="121920"/>
                  </a:lnTo>
                  <a:lnTo>
                    <a:pt x="210007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36" y="62230"/>
                  </a:lnTo>
                  <a:lnTo>
                    <a:pt x="203441" y="26301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68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44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59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59" y="71120"/>
                  </a:lnTo>
                  <a:lnTo>
                    <a:pt x="116192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59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67" y="62230"/>
                  </a:lnTo>
                  <a:lnTo>
                    <a:pt x="106997" y="60960"/>
                  </a:lnTo>
                  <a:lnTo>
                    <a:pt x="94869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301"/>
                  </a:lnTo>
                  <a:lnTo>
                    <a:pt x="167944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10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50" y="226060"/>
                  </a:lnTo>
                  <a:lnTo>
                    <a:pt x="121907" y="269240"/>
                  </a:lnTo>
                  <a:lnTo>
                    <a:pt x="117627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15" y="327660"/>
                  </a:lnTo>
                  <a:lnTo>
                    <a:pt x="127622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41" y="233680"/>
                  </a:lnTo>
                  <a:lnTo>
                    <a:pt x="130060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27" y="229870"/>
                  </a:lnTo>
                  <a:lnTo>
                    <a:pt x="152730" y="276860"/>
                  </a:lnTo>
                  <a:lnTo>
                    <a:pt x="155130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66" y="280670"/>
                  </a:lnTo>
                  <a:lnTo>
                    <a:pt x="163385" y="233680"/>
                  </a:lnTo>
                  <a:lnTo>
                    <a:pt x="165176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59" y="187960"/>
                  </a:lnTo>
                  <a:lnTo>
                    <a:pt x="181775" y="186690"/>
                  </a:lnTo>
                  <a:lnTo>
                    <a:pt x="187223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07939" y="4451559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24769" y="4466208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4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4" h="345439">
                  <a:moveTo>
                    <a:pt x="165049" y="119837"/>
                  </a:moveTo>
                  <a:lnTo>
                    <a:pt x="163550" y="115989"/>
                  </a:lnTo>
                  <a:lnTo>
                    <a:pt x="155016" y="118719"/>
                  </a:lnTo>
                  <a:lnTo>
                    <a:pt x="149275" y="120294"/>
                  </a:lnTo>
                  <a:lnTo>
                    <a:pt x="127050" y="117538"/>
                  </a:lnTo>
                  <a:lnTo>
                    <a:pt x="123863" y="117043"/>
                  </a:lnTo>
                  <a:lnTo>
                    <a:pt x="149720" y="125907"/>
                  </a:lnTo>
                  <a:lnTo>
                    <a:pt x="156832" y="124523"/>
                  </a:lnTo>
                  <a:lnTo>
                    <a:pt x="162687" y="121183"/>
                  </a:lnTo>
                  <a:lnTo>
                    <a:pt x="165049" y="119837"/>
                  </a:lnTo>
                  <a:close/>
                </a:path>
                <a:path w="274954" h="345439">
                  <a:moveTo>
                    <a:pt x="226377" y="328155"/>
                  </a:moveTo>
                  <a:lnTo>
                    <a:pt x="207695" y="233514"/>
                  </a:lnTo>
                  <a:lnTo>
                    <a:pt x="205079" y="231851"/>
                  </a:lnTo>
                  <a:lnTo>
                    <a:pt x="202323" y="232295"/>
                  </a:lnTo>
                  <a:lnTo>
                    <a:pt x="199567" y="232752"/>
                  </a:lnTo>
                  <a:lnTo>
                    <a:pt x="197751" y="235191"/>
                  </a:lnTo>
                  <a:lnTo>
                    <a:pt x="216357" y="329552"/>
                  </a:lnTo>
                  <a:lnTo>
                    <a:pt x="218490" y="331127"/>
                  </a:lnTo>
                  <a:lnTo>
                    <a:pt x="221792" y="331050"/>
                  </a:lnTo>
                  <a:lnTo>
                    <a:pt x="224548" y="330581"/>
                  </a:lnTo>
                  <a:lnTo>
                    <a:pt x="226377" y="328155"/>
                  </a:lnTo>
                  <a:close/>
                </a:path>
                <a:path w="274954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63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80" y="185420"/>
                  </a:lnTo>
                  <a:lnTo>
                    <a:pt x="129070" y="182880"/>
                  </a:lnTo>
                  <a:lnTo>
                    <a:pt x="127571" y="181610"/>
                  </a:lnTo>
                  <a:lnTo>
                    <a:pt x="121564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21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82" y="129540"/>
                  </a:lnTo>
                  <a:lnTo>
                    <a:pt x="206375" y="121920"/>
                  </a:lnTo>
                  <a:lnTo>
                    <a:pt x="210019" y="115570"/>
                  </a:lnTo>
                  <a:lnTo>
                    <a:pt x="219646" y="71120"/>
                  </a:lnTo>
                  <a:lnTo>
                    <a:pt x="219557" y="68580"/>
                  </a:lnTo>
                  <a:lnTo>
                    <a:pt x="219456" y="67310"/>
                  </a:lnTo>
                  <a:lnTo>
                    <a:pt x="219049" y="62230"/>
                  </a:lnTo>
                  <a:lnTo>
                    <a:pt x="203441" y="26276"/>
                  </a:lnTo>
                  <a:lnTo>
                    <a:pt x="203441" y="80010"/>
                  </a:lnTo>
                  <a:lnTo>
                    <a:pt x="201587" y="91440"/>
                  </a:lnTo>
                  <a:lnTo>
                    <a:pt x="180581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57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72" y="127000"/>
                  </a:lnTo>
                  <a:lnTo>
                    <a:pt x="90157" y="116840"/>
                  </a:lnTo>
                  <a:lnTo>
                    <a:pt x="85344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34" y="73660"/>
                  </a:lnTo>
                  <a:lnTo>
                    <a:pt x="105371" y="71120"/>
                  </a:lnTo>
                  <a:lnTo>
                    <a:pt x="116205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807" y="71120"/>
                  </a:lnTo>
                  <a:lnTo>
                    <a:pt x="134442" y="69850"/>
                  </a:lnTo>
                  <a:lnTo>
                    <a:pt x="133972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80" y="62230"/>
                  </a:lnTo>
                  <a:lnTo>
                    <a:pt x="107010" y="60960"/>
                  </a:lnTo>
                  <a:lnTo>
                    <a:pt x="94881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504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62" y="60960"/>
                  </a:lnTo>
                  <a:lnTo>
                    <a:pt x="168313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40" y="72390"/>
                  </a:lnTo>
                  <a:lnTo>
                    <a:pt x="183718" y="71120"/>
                  </a:lnTo>
                  <a:lnTo>
                    <a:pt x="193827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276"/>
                  </a:lnTo>
                  <a:lnTo>
                    <a:pt x="202844" y="25400"/>
                  </a:lnTo>
                  <a:lnTo>
                    <a:pt x="196735" y="20320"/>
                  </a:lnTo>
                  <a:lnTo>
                    <a:pt x="188976" y="15240"/>
                  </a:lnTo>
                  <a:lnTo>
                    <a:pt x="183159" y="11430"/>
                  </a:lnTo>
                  <a:lnTo>
                    <a:pt x="167957" y="3810"/>
                  </a:lnTo>
                  <a:lnTo>
                    <a:pt x="151701" y="0"/>
                  </a:lnTo>
                  <a:lnTo>
                    <a:pt x="134924" y="0"/>
                  </a:lnTo>
                  <a:lnTo>
                    <a:pt x="118262" y="2540"/>
                  </a:lnTo>
                  <a:lnTo>
                    <a:pt x="110223" y="6350"/>
                  </a:lnTo>
                  <a:lnTo>
                    <a:pt x="102565" y="8890"/>
                  </a:lnTo>
                  <a:lnTo>
                    <a:pt x="72910" y="46990"/>
                  </a:lnTo>
                  <a:lnTo>
                    <a:pt x="66903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62" y="226060"/>
                  </a:lnTo>
                  <a:lnTo>
                    <a:pt x="121907" y="269240"/>
                  </a:lnTo>
                  <a:lnTo>
                    <a:pt x="117640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27" y="327660"/>
                  </a:lnTo>
                  <a:lnTo>
                    <a:pt x="127622" y="309880"/>
                  </a:lnTo>
                  <a:lnTo>
                    <a:pt x="131356" y="283210"/>
                  </a:lnTo>
                  <a:lnTo>
                    <a:pt x="131991" y="250190"/>
                  </a:lnTo>
                  <a:lnTo>
                    <a:pt x="131254" y="233680"/>
                  </a:lnTo>
                  <a:lnTo>
                    <a:pt x="130073" y="217170"/>
                  </a:lnTo>
                  <a:lnTo>
                    <a:pt x="128714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39" y="229870"/>
                  </a:lnTo>
                  <a:lnTo>
                    <a:pt x="152742" y="276860"/>
                  </a:lnTo>
                  <a:lnTo>
                    <a:pt x="155143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73" y="317500"/>
                  </a:lnTo>
                  <a:lnTo>
                    <a:pt x="162979" y="280670"/>
                  </a:lnTo>
                  <a:lnTo>
                    <a:pt x="163398" y="233680"/>
                  </a:lnTo>
                  <a:lnTo>
                    <a:pt x="165188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71" y="187960"/>
                  </a:lnTo>
                  <a:lnTo>
                    <a:pt x="181787" y="186690"/>
                  </a:lnTo>
                  <a:lnTo>
                    <a:pt x="187236" y="182880"/>
                  </a:lnTo>
                  <a:lnTo>
                    <a:pt x="189306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8638" y="5087301"/>
              <a:ext cx="214490" cy="21450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4184" y="5912975"/>
              <a:ext cx="214490" cy="21450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893759" y="4445553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6714" y="4479977"/>
              <a:ext cx="242335" cy="321712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30534" y="3892958"/>
            <a:ext cx="458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MESURE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17599" y="3503712"/>
            <a:ext cx="565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SITU</a:t>
            </a:r>
            <a:r>
              <a:rPr sz="900" b="1" u="heavy" spc="-10" dirty="0">
                <a:solidFill>
                  <a:srgbClr val="373638"/>
                </a:solidFill>
                <a:uFill>
                  <a:solidFill>
                    <a:srgbClr val="F5CA49"/>
                  </a:solidFill>
                </a:uFill>
                <a:latin typeface="Calibri"/>
                <a:cs typeface="Calibri"/>
              </a:rPr>
              <a:t>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18993" y="4089233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26550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5C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37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328285" cy="7560309"/>
            <a:chOff x="0" y="0"/>
            <a:chExt cx="5328285" cy="756030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3050" y="3160725"/>
              <a:ext cx="1412875" cy="723900"/>
            </a:xfrm>
            <a:custGeom>
              <a:avLst/>
              <a:gdLst/>
              <a:ahLst/>
              <a:cxnLst/>
              <a:rect l="l" t="t" r="r" b="b"/>
              <a:pathLst>
                <a:path w="1412875" h="723900">
                  <a:moveTo>
                    <a:pt x="1412417" y="723684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9D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226" y="1101369"/>
              <a:ext cx="369570" cy="80645"/>
            </a:xfrm>
            <a:custGeom>
              <a:avLst/>
              <a:gdLst/>
              <a:ahLst/>
              <a:cxnLst/>
              <a:rect l="l" t="t" r="r" b="b"/>
              <a:pathLst>
                <a:path w="369569" h="80644">
                  <a:moveTo>
                    <a:pt x="368998" y="0"/>
                  </a:moveTo>
                  <a:lnTo>
                    <a:pt x="0" y="0"/>
                  </a:lnTo>
                  <a:lnTo>
                    <a:pt x="0" y="80060"/>
                  </a:lnTo>
                  <a:lnTo>
                    <a:pt x="368998" y="80060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4913" y="1248728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73638"/>
                </a:solidFill>
                <a:latin typeface="Calibri"/>
                <a:cs typeface="Calibri"/>
              </a:rPr>
              <a:t>Les</a:t>
            </a:r>
            <a:r>
              <a:rPr sz="900" b="1" spc="95" dirty="0">
                <a:solidFill>
                  <a:srgbClr val="373638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acteurs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6572" y="1481947"/>
            <a:ext cx="4627880" cy="5318760"/>
            <a:chOff x="386572" y="1481947"/>
            <a:chExt cx="4627880" cy="5318760"/>
          </a:xfrm>
        </p:grpSpPr>
        <p:sp>
          <p:nvSpPr>
            <p:cNvPr id="9" name="object 9"/>
            <p:cNvSpPr/>
            <p:nvPr/>
          </p:nvSpPr>
          <p:spPr>
            <a:xfrm>
              <a:off x="517608" y="1481947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565" y="1516373"/>
              <a:ext cx="242335" cy="32171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71103" y="4075074"/>
              <a:ext cx="3143250" cy="2725420"/>
            </a:xfrm>
            <a:custGeom>
              <a:avLst/>
              <a:gdLst/>
              <a:ahLst/>
              <a:cxnLst/>
              <a:rect l="l" t="t" r="r" b="b"/>
              <a:pathLst>
                <a:path w="3143250" h="2725420">
                  <a:moveTo>
                    <a:pt x="1530896" y="2025180"/>
                  </a:moveTo>
                  <a:lnTo>
                    <a:pt x="0" y="2025180"/>
                  </a:lnTo>
                  <a:lnTo>
                    <a:pt x="0" y="2725140"/>
                  </a:lnTo>
                  <a:lnTo>
                    <a:pt x="1530896" y="2725140"/>
                  </a:lnTo>
                  <a:lnTo>
                    <a:pt x="1530896" y="2025180"/>
                  </a:lnTo>
                  <a:close/>
                </a:path>
                <a:path w="3143250" h="2725420">
                  <a:moveTo>
                    <a:pt x="1530896" y="0"/>
                  </a:moveTo>
                  <a:lnTo>
                    <a:pt x="0" y="0"/>
                  </a:lnTo>
                  <a:lnTo>
                    <a:pt x="0" y="1963978"/>
                  </a:lnTo>
                  <a:lnTo>
                    <a:pt x="1530896" y="1963978"/>
                  </a:lnTo>
                  <a:lnTo>
                    <a:pt x="1530896" y="0"/>
                  </a:lnTo>
                  <a:close/>
                </a:path>
                <a:path w="3143250" h="2725420">
                  <a:moveTo>
                    <a:pt x="3142792" y="1368869"/>
                  </a:moveTo>
                  <a:lnTo>
                    <a:pt x="1611896" y="1368869"/>
                  </a:lnTo>
                  <a:lnTo>
                    <a:pt x="1611896" y="2725140"/>
                  </a:lnTo>
                  <a:lnTo>
                    <a:pt x="3142792" y="2725140"/>
                  </a:lnTo>
                  <a:lnTo>
                    <a:pt x="3142792" y="1368869"/>
                  </a:lnTo>
                  <a:close/>
                </a:path>
                <a:path w="3143250" h="2725420">
                  <a:moveTo>
                    <a:pt x="3142792" y="0"/>
                  </a:moveTo>
                  <a:lnTo>
                    <a:pt x="1611896" y="0"/>
                  </a:lnTo>
                  <a:lnTo>
                    <a:pt x="1611896" y="1314462"/>
                  </a:lnTo>
                  <a:lnTo>
                    <a:pt x="3142792" y="1314462"/>
                  </a:lnTo>
                  <a:lnTo>
                    <a:pt x="3142792" y="0"/>
                  </a:lnTo>
                  <a:close/>
                </a:path>
              </a:pathLst>
            </a:custGeom>
            <a:solidFill>
              <a:srgbClr val="FBAE33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5057" y="3971573"/>
              <a:ext cx="4358005" cy="0"/>
            </a:xfrm>
            <a:custGeom>
              <a:avLst/>
              <a:gdLst/>
              <a:ahLst/>
              <a:cxnLst/>
              <a:rect l="l" t="t" r="r" b="b"/>
              <a:pathLst>
                <a:path w="4358005">
                  <a:moveTo>
                    <a:pt x="0" y="0"/>
                  </a:moveTo>
                  <a:lnTo>
                    <a:pt x="4357649" y="0"/>
                  </a:lnTo>
                </a:path>
              </a:pathLst>
            </a:custGeom>
            <a:ln w="25400">
              <a:solidFill>
                <a:srgbClr val="79419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562" y="3958881"/>
              <a:ext cx="4497070" cy="25400"/>
            </a:xfrm>
            <a:custGeom>
              <a:avLst/>
              <a:gdLst/>
              <a:ahLst/>
              <a:cxnLst/>
              <a:rect l="l" t="t" r="r" b="b"/>
              <a:pathLst>
                <a:path w="4497070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21" y="3721"/>
                  </a:lnTo>
                  <a:lnTo>
                    <a:pt x="0" y="12700"/>
                  </a:lnTo>
                  <a:lnTo>
                    <a:pt x="3721" y="21678"/>
                  </a:lnTo>
                  <a:lnTo>
                    <a:pt x="12700" y="25400"/>
                  </a:lnTo>
                  <a:lnTo>
                    <a:pt x="21678" y="21678"/>
                  </a:lnTo>
                  <a:lnTo>
                    <a:pt x="25400" y="12700"/>
                  </a:lnTo>
                  <a:close/>
                </a:path>
                <a:path w="4497070" h="25400">
                  <a:moveTo>
                    <a:pt x="4496727" y="12700"/>
                  </a:moveTo>
                  <a:lnTo>
                    <a:pt x="4493006" y="3721"/>
                  </a:lnTo>
                  <a:lnTo>
                    <a:pt x="4484027" y="0"/>
                  </a:lnTo>
                  <a:lnTo>
                    <a:pt x="4475048" y="3721"/>
                  </a:lnTo>
                  <a:lnTo>
                    <a:pt x="4471327" y="12700"/>
                  </a:lnTo>
                  <a:lnTo>
                    <a:pt x="4475048" y="21678"/>
                  </a:lnTo>
                  <a:lnTo>
                    <a:pt x="4484027" y="25400"/>
                  </a:lnTo>
                  <a:lnTo>
                    <a:pt x="4493006" y="21678"/>
                  </a:lnTo>
                  <a:lnTo>
                    <a:pt x="4496727" y="1270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32532" y="1484647"/>
            <a:ext cx="45212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6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Personne protégée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2532" y="2118949"/>
            <a:ext cx="525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92820" y="520286"/>
            <a:ext cx="1082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794199"/>
                </a:solidFill>
              </a:rPr>
              <a:t>EMPLOI</a:t>
            </a:r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1898319" y="2579458"/>
            <a:ext cx="2926080" cy="452755"/>
          </a:xfrm>
          <a:prstGeom prst="rect">
            <a:avLst/>
          </a:prstGeom>
          <a:solidFill>
            <a:srgbClr val="CF2C79"/>
          </a:solidFill>
        </p:spPr>
        <p:txBody>
          <a:bodyPr vert="horz" wrap="square" lIns="0" tIns="8191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64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personne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protégée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salariée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9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120"/>
              </a:spcBef>
            </a:pPr>
            <a:r>
              <a:rPr sz="800" i="1" spc="-40" dirty="0">
                <a:solidFill>
                  <a:srgbClr val="FFFFFF"/>
                </a:solidFill>
                <a:latin typeface="Calibri"/>
                <a:cs typeface="Calibri"/>
              </a:rPr>
              <a:t>(par</a:t>
            </a:r>
            <a:r>
              <a:rPr sz="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-20" dirty="0">
                <a:solidFill>
                  <a:srgbClr val="FFFFFF"/>
                </a:solidFill>
                <a:latin typeface="Calibri"/>
                <a:cs typeface="Calibri"/>
              </a:rPr>
              <a:t>exemple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 en </a:t>
            </a:r>
            <a:r>
              <a:rPr sz="800" i="1" spc="-20" dirty="0">
                <a:solidFill>
                  <a:srgbClr val="FFFFFF"/>
                </a:solidFill>
                <a:latin typeface="Calibri"/>
                <a:cs typeface="Calibri"/>
              </a:rPr>
              <a:t>milieu</a:t>
            </a:r>
            <a:r>
              <a:rPr sz="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-25" dirty="0">
                <a:solidFill>
                  <a:srgbClr val="FFFFFF"/>
                </a:solidFill>
                <a:latin typeface="Calibri"/>
                <a:cs typeface="Calibri"/>
              </a:rPr>
              <a:t>ordinaire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 ou </a:t>
            </a:r>
            <a:r>
              <a:rPr sz="800" i="1" spc="-10" dirty="0">
                <a:solidFill>
                  <a:srgbClr val="FFFFFF"/>
                </a:solidFill>
                <a:latin typeface="Calibri"/>
                <a:cs typeface="Calibri"/>
              </a:rPr>
              <a:t>protégé)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8319" y="1171841"/>
            <a:ext cx="2926080" cy="452755"/>
          </a:xfrm>
          <a:prstGeom prst="rect">
            <a:avLst/>
          </a:prstGeom>
          <a:solidFill>
            <a:srgbClr val="CF2C79"/>
          </a:solidFill>
        </p:spPr>
        <p:txBody>
          <a:bodyPr vert="horz" wrap="square" lIns="0" tIns="8191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64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personne</a:t>
            </a:r>
            <a:r>
              <a:rPr sz="9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protégée</a:t>
            </a:r>
            <a:r>
              <a:rPr sz="9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employeur</a:t>
            </a:r>
            <a:r>
              <a:rPr sz="9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9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120"/>
              </a:spcBef>
            </a:pPr>
            <a:r>
              <a:rPr sz="800" i="1" spc="-40" dirty="0">
                <a:solidFill>
                  <a:srgbClr val="FFFFFF"/>
                </a:solidFill>
                <a:latin typeface="Calibri"/>
                <a:cs typeface="Calibri"/>
              </a:rPr>
              <a:t>(par</a:t>
            </a:r>
            <a:r>
              <a:rPr sz="8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-20" dirty="0">
                <a:solidFill>
                  <a:srgbClr val="FFFFFF"/>
                </a:solidFill>
                <a:latin typeface="Calibri"/>
                <a:cs typeface="Calibri"/>
              </a:rPr>
              <a:t>exemple</a:t>
            </a:r>
            <a:r>
              <a:rPr sz="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8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Calibri"/>
                <a:cs typeface="Calibri"/>
              </a:rPr>
              <a:t>domicile)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6364" y="6178478"/>
            <a:ext cx="1040765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protégée signe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tuteur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appose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sa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signature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côté.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38264" y="5797898"/>
            <a:ext cx="1040765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2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protégée signe</a:t>
            </a:r>
            <a:r>
              <a:rPr sz="8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tuteur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appose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sa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signature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côté.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72005" y="3272078"/>
            <a:ext cx="3132455" cy="638810"/>
          </a:xfrm>
          <a:prstGeom prst="rect">
            <a:avLst/>
          </a:prstGeom>
          <a:solidFill>
            <a:srgbClr val="FBAE33"/>
          </a:solidFill>
        </p:spPr>
        <p:txBody>
          <a:bodyPr vert="horz" wrap="square" lIns="0" tIns="115570" rIns="0" bIns="0" rtlCol="0">
            <a:spAutoFit/>
          </a:bodyPr>
          <a:lstStyle/>
          <a:p>
            <a:pPr marL="191135">
              <a:lnSpc>
                <a:spcPts val="1040"/>
              </a:lnSpc>
              <a:spcBef>
                <a:spcPts val="910"/>
              </a:spcBef>
              <a:tabLst>
                <a:tab pos="1660525" algn="l"/>
              </a:tabLst>
            </a:pP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SIGNATURE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6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RUPTURE</a:t>
            </a:r>
            <a:r>
              <a:rPr sz="900" b="1" i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9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SIGNATURE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dirty="0">
                <a:solidFill>
                  <a:srgbClr val="FFFFFF"/>
                </a:solidFill>
                <a:latin typeface="Trebuchet MS"/>
                <a:cs typeface="Trebuchet MS"/>
              </a:rPr>
              <a:t>DU</a:t>
            </a:r>
            <a:r>
              <a:rPr sz="900" b="1" i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CONTRAT*</a:t>
            </a:r>
            <a:endParaRPr sz="900">
              <a:latin typeface="Trebuchet MS"/>
              <a:cs typeface="Trebuchet MS"/>
            </a:endParaRPr>
          </a:p>
          <a:p>
            <a:pPr marL="328295" marR="139065" indent="-179070">
              <a:lnSpc>
                <a:spcPts val="1000"/>
              </a:lnSpc>
              <a:spcBef>
                <a:spcPts val="55"/>
              </a:spcBef>
              <a:tabLst>
                <a:tab pos="1658620" algn="l"/>
              </a:tabLst>
            </a:pPr>
            <a:r>
              <a:rPr sz="900" b="1" i="1" dirty="0">
                <a:solidFill>
                  <a:srgbClr val="FFFFFF"/>
                </a:solidFill>
                <a:latin typeface="Trebuchet MS"/>
                <a:cs typeface="Trebuchet MS"/>
              </a:rPr>
              <a:t>DU</a:t>
            </a:r>
            <a:r>
              <a:rPr sz="9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CONTRAT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9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TRAVAIL</a:t>
            </a:r>
            <a:r>
              <a:rPr sz="900" b="1" i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900" i="1" spc="-45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r>
              <a:rPr sz="900" i="1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00" i="1" spc="-60" dirty="0">
                <a:solidFill>
                  <a:srgbClr val="FFFFFF"/>
                </a:solidFill>
                <a:latin typeface="Lucida Sans"/>
                <a:cs typeface="Lucida Sans"/>
              </a:rPr>
              <a:t>milieu</a:t>
            </a:r>
            <a:r>
              <a:rPr sz="900" i="1" spc="-35" dirty="0">
                <a:solidFill>
                  <a:srgbClr val="FFFFFF"/>
                </a:solidFill>
                <a:latin typeface="Lucida Sans"/>
                <a:cs typeface="Lucida Sans"/>
              </a:rPr>
              <a:t> protégé </a:t>
            </a:r>
            <a:r>
              <a:rPr sz="900" i="1" spc="-40" dirty="0">
                <a:solidFill>
                  <a:srgbClr val="FFFFFF"/>
                </a:solidFill>
                <a:latin typeface="Lucida Sans"/>
                <a:cs typeface="Lucida Sans"/>
              </a:rPr>
              <a:t>(ESAT...) </a:t>
            </a:r>
            <a:r>
              <a:rPr sz="900" i="1" spc="-45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r>
              <a:rPr sz="900" i="1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00" i="1" spc="-60" dirty="0">
                <a:solidFill>
                  <a:srgbClr val="FFFFFF"/>
                </a:solidFill>
                <a:latin typeface="Lucida Sans"/>
                <a:cs typeface="Lucida Sans"/>
              </a:rPr>
              <a:t>milieu</a:t>
            </a:r>
            <a:r>
              <a:rPr sz="900" i="1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Lucida Sans"/>
                <a:cs typeface="Lucida Sans"/>
              </a:rPr>
              <a:t>ordinaire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6609" y="1738368"/>
            <a:ext cx="2636520" cy="655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13664">
              <a:lnSpc>
                <a:spcPct val="104099"/>
              </a:lnSpc>
              <a:spcBef>
                <a:spcPts val="60"/>
              </a:spcBef>
            </a:pP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Elle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peut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être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employeur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contrat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gré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gré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ou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par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biais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d’un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contrat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en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mode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‘mandataire’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mais,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dans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endParaRPr sz="800">
              <a:latin typeface="Tahoma"/>
              <a:cs typeface="Tahoma"/>
            </a:endParaRPr>
          </a:p>
          <a:p>
            <a:pPr marL="12700" marR="5080">
              <a:lnSpc>
                <a:spcPct val="104099"/>
              </a:lnSpc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pratique,</a:t>
            </a:r>
            <a:r>
              <a:rPr sz="800" spc="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les</a:t>
            </a:r>
            <a:r>
              <a:rPr sz="8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mandataires</a:t>
            </a:r>
            <a:r>
              <a:rPr sz="800" b="1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judiciaires</a:t>
            </a:r>
            <a:r>
              <a:rPr sz="800" b="1" spc="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conseillent</a:t>
            </a:r>
            <a:r>
              <a:rPr sz="800" b="1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sz="800" b="1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alibri"/>
                <a:cs typeface="Calibri"/>
              </a:rPr>
              <a:t>choisir</a:t>
            </a:r>
            <a:r>
              <a:rPr sz="800" b="1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des</a:t>
            </a:r>
            <a:r>
              <a:rPr sz="800" b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contrats</a:t>
            </a:r>
            <a:r>
              <a:rPr sz="800" b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sz="800" b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mode</a:t>
            </a:r>
            <a:r>
              <a:rPr sz="800" b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31F20"/>
                </a:solidFill>
                <a:latin typeface="Calibri"/>
                <a:cs typeface="Calibri"/>
              </a:rPr>
              <a:t>‘prestataire’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800" spc="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Dans</a:t>
            </a:r>
            <a:r>
              <a:rPr sz="800" spc="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ce</a:t>
            </a:r>
            <a:r>
              <a:rPr sz="800" spc="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cas,</a:t>
            </a:r>
            <a:r>
              <a:rPr sz="800" spc="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800" spc="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per-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sonne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n’est</a:t>
            </a:r>
            <a:r>
              <a:rPr sz="8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pas</a:t>
            </a: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 employeur.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5226" y="2043511"/>
            <a:ext cx="4015104" cy="3185795"/>
            <a:chOff x="515226" y="2043511"/>
            <a:chExt cx="4015104" cy="3185795"/>
          </a:xfrm>
        </p:grpSpPr>
        <p:sp>
          <p:nvSpPr>
            <p:cNvPr id="24" name="object 24"/>
            <p:cNvSpPr/>
            <p:nvPr/>
          </p:nvSpPr>
          <p:spPr>
            <a:xfrm>
              <a:off x="2392327" y="4868703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5283" y="4903127"/>
              <a:ext cx="242335" cy="3217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21776" y="4527875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5" h="360679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4732" y="4562299"/>
              <a:ext cx="242335" cy="3217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15226" y="2043511"/>
              <a:ext cx="508634" cy="360680"/>
            </a:xfrm>
            <a:custGeom>
              <a:avLst/>
              <a:gdLst/>
              <a:ahLst/>
              <a:cxnLst/>
              <a:rect l="l" t="t" r="r" b="b"/>
              <a:pathLst>
                <a:path w="508634" h="360680">
                  <a:moveTo>
                    <a:pt x="364236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216077"/>
                  </a:lnTo>
                  <a:lnTo>
                    <a:pt x="7341" y="261597"/>
                  </a:lnTo>
                  <a:lnTo>
                    <a:pt x="27785" y="301128"/>
                  </a:lnTo>
                  <a:lnTo>
                    <a:pt x="58959" y="332300"/>
                  </a:lnTo>
                  <a:lnTo>
                    <a:pt x="98490" y="352742"/>
                  </a:lnTo>
                  <a:lnTo>
                    <a:pt x="144005" y="360083"/>
                  </a:lnTo>
                  <a:lnTo>
                    <a:pt x="364236" y="360083"/>
                  </a:lnTo>
                  <a:lnTo>
                    <a:pt x="409751" y="352742"/>
                  </a:lnTo>
                  <a:lnTo>
                    <a:pt x="449281" y="332300"/>
                  </a:lnTo>
                  <a:lnTo>
                    <a:pt x="480455" y="301128"/>
                  </a:lnTo>
                  <a:lnTo>
                    <a:pt x="500899" y="261597"/>
                  </a:lnTo>
                  <a:lnTo>
                    <a:pt x="508241" y="216077"/>
                  </a:lnTo>
                  <a:lnTo>
                    <a:pt x="508241" y="144005"/>
                  </a:lnTo>
                  <a:lnTo>
                    <a:pt x="500899" y="98485"/>
                  </a:lnTo>
                  <a:lnTo>
                    <a:pt x="480455" y="58954"/>
                  </a:lnTo>
                  <a:lnTo>
                    <a:pt x="449281" y="27782"/>
                  </a:lnTo>
                  <a:lnTo>
                    <a:pt x="409751" y="7340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BA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2066" y="2058161"/>
              <a:ext cx="274955" cy="345440"/>
            </a:xfrm>
            <a:custGeom>
              <a:avLst/>
              <a:gdLst/>
              <a:ahLst/>
              <a:cxnLst/>
              <a:rect l="l" t="t" r="r" b="b"/>
              <a:pathLst>
                <a:path w="274955" h="345439">
                  <a:moveTo>
                    <a:pt x="80048" y="244767"/>
                  </a:moveTo>
                  <a:lnTo>
                    <a:pt x="78308" y="242277"/>
                  </a:lnTo>
                  <a:lnTo>
                    <a:pt x="75577" y="241731"/>
                  </a:lnTo>
                  <a:lnTo>
                    <a:pt x="72859" y="241185"/>
                  </a:lnTo>
                  <a:lnTo>
                    <a:pt x="70154" y="242785"/>
                  </a:lnTo>
                  <a:lnTo>
                    <a:pt x="50088" y="327990"/>
                  </a:lnTo>
                  <a:lnTo>
                    <a:pt x="51828" y="330466"/>
                  </a:lnTo>
                  <a:lnTo>
                    <a:pt x="55638" y="331127"/>
                  </a:lnTo>
                  <a:lnTo>
                    <a:pt x="57962" y="331127"/>
                  </a:lnTo>
                  <a:lnTo>
                    <a:pt x="60058" y="329628"/>
                  </a:lnTo>
                  <a:lnTo>
                    <a:pt x="80048" y="244767"/>
                  </a:lnTo>
                  <a:close/>
                </a:path>
                <a:path w="274955" h="345439">
                  <a:moveTo>
                    <a:pt x="165036" y="119837"/>
                  </a:moveTo>
                  <a:lnTo>
                    <a:pt x="163537" y="115989"/>
                  </a:lnTo>
                  <a:lnTo>
                    <a:pt x="155003" y="118719"/>
                  </a:lnTo>
                  <a:lnTo>
                    <a:pt x="149263" y="120294"/>
                  </a:lnTo>
                  <a:lnTo>
                    <a:pt x="127038" y="117538"/>
                  </a:lnTo>
                  <a:lnTo>
                    <a:pt x="123850" y="117043"/>
                  </a:lnTo>
                  <a:lnTo>
                    <a:pt x="149707" y="125907"/>
                  </a:lnTo>
                  <a:lnTo>
                    <a:pt x="156819" y="124523"/>
                  </a:lnTo>
                  <a:lnTo>
                    <a:pt x="162674" y="121183"/>
                  </a:lnTo>
                  <a:lnTo>
                    <a:pt x="165036" y="119837"/>
                  </a:lnTo>
                  <a:close/>
                </a:path>
                <a:path w="274955" h="345439">
                  <a:moveTo>
                    <a:pt x="226364" y="328155"/>
                  </a:moveTo>
                  <a:lnTo>
                    <a:pt x="207683" y="233514"/>
                  </a:lnTo>
                  <a:lnTo>
                    <a:pt x="205066" y="231851"/>
                  </a:lnTo>
                  <a:lnTo>
                    <a:pt x="202311" y="232295"/>
                  </a:lnTo>
                  <a:lnTo>
                    <a:pt x="199555" y="232752"/>
                  </a:lnTo>
                  <a:lnTo>
                    <a:pt x="197739" y="235191"/>
                  </a:lnTo>
                  <a:lnTo>
                    <a:pt x="216344" y="329552"/>
                  </a:lnTo>
                  <a:lnTo>
                    <a:pt x="218478" y="331127"/>
                  </a:lnTo>
                  <a:lnTo>
                    <a:pt x="221780" y="331050"/>
                  </a:lnTo>
                  <a:lnTo>
                    <a:pt x="224536" y="330581"/>
                  </a:lnTo>
                  <a:lnTo>
                    <a:pt x="226364" y="328155"/>
                  </a:lnTo>
                  <a:close/>
                </a:path>
                <a:path w="274955" h="345439">
                  <a:moveTo>
                    <a:pt x="274472" y="313690"/>
                  </a:moveTo>
                  <a:lnTo>
                    <a:pt x="238582" y="175260"/>
                  </a:lnTo>
                  <a:lnTo>
                    <a:pt x="238252" y="173990"/>
                  </a:lnTo>
                  <a:lnTo>
                    <a:pt x="236740" y="172720"/>
                  </a:lnTo>
                  <a:lnTo>
                    <a:pt x="233718" y="170180"/>
                  </a:lnTo>
                  <a:lnTo>
                    <a:pt x="182257" y="163982"/>
                  </a:lnTo>
                  <a:lnTo>
                    <a:pt x="182257" y="173990"/>
                  </a:lnTo>
                  <a:lnTo>
                    <a:pt x="178244" y="179070"/>
                  </a:lnTo>
                  <a:lnTo>
                    <a:pt x="173228" y="180340"/>
                  </a:lnTo>
                  <a:lnTo>
                    <a:pt x="169164" y="180340"/>
                  </a:lnTo>
                  <a:lnTo>
                    <a:pt x="170700" y="177800"/>
                  </a:lnTo>
                  <a:lnTo>
                    <a:pt x="172186" y="175260"/>
                  </a:lnTo>
                  <a:lnTo>
                    <a:pt x="173621" y="172720"/>
                  </a:lnTo>
                  <a:lnTo>
                    <a:pt x="182257" y="173990"/>
                  </a:lnTo>
                  <a:lnTo>
                    <a:pt x="182257" y="163982"/>
                  </a:lnTo>
                  <a:lnTo>
                    <a:pt x="181051" y="163830"/>
                  </a:lnTo>
                  <a:lnTo>
                    <a:pt x="170522" y="162560"/>
                  </a:lnTo>
                  <a:lnTo>
                    <a:pt x="169964" y="162560"/>
                  </a:lnTo>
                  <a:lnTo>
                    <a:pt x="167957" y="163830"/>
                  </a:lnTo>
                  <a:lnTo>
                    <a:pt x="162737" y="162712"/>
                  </a:lnTo>
                  <a:lnTo>
                    <a:pt x="162737" y="171450"/>
                  </a:lnTo>
                  <a:lnTo>
                    <a:pt x="156997" y="181610"/>
                  </a:lnTo>
                  <a:lnTo>
                    <a:pt x="150609" y="186690"/>
                  </a:lnTo>
                  <a:lnTo>
                    <a:pt x="143687" y="186690"/>
                  </a:lnTo>
                  <a:lnTo>
                    <a:pt x="136067" y="185420"/>
                  </a:lnTo>
                  <a:lnTo>
                    <a:pt x="129057" y="182880"/>
                  </a:lnTo>
                  <a:lnTo>
                    <a:pt x="127558" y="181610"/>
                  </a:lnTo>
                  <a:lnTo>
                    <a:pt x="121551" y="176530"/>
                  </a:lnTo>
                  <a:lnTo>
                    <a:pt x="118529" y="173990"/>
                  </a:lnTo>
                  <a:lnTo>
                    <a:pt x="122910" y="171450"/>
                  </a:lnTo>
                  <a:lnTo>
                    <a:pt x="128409" y="167640"/>
                  </a:lnTo>
                  <a:lnTo>
                    <a:pt x="130848" y="162560"/>
                  </a:lnTo>
                  <a:lnTo>
                    <a:pt x="147942" y="162560"/>
                  </a:lnTo>
                  <a:lnTo>
                    <a:pt x="148793" y="163830"/>
                  </a:lnTo>
                  <a:lnTo>
                    <a:pt x="149898" y="166370"/>
                  </a:lnTo>
                  <a:lnTo>
                    <a:pt x="154711" y="170180"/>
                  </a:lnTo>
                  <a:lnTo>
                    <a:pt x="159029" y="171450"/>
                  </a:lnTo>
                  <a:lnTo>
                    <a:pt x="162737" y="171450"/>
                  </a:lnTo>
                  <a:lnTo>
                    <a:pt x="162737" y="162712"/>
                  </a:lnTo>
                  <a:lnTo>
                    <a:pt x="162077" y="162560"/>
                  </a:lnTo>
                  <a:lnTo>
                    <a:pt x="158762" y="160020"/>
                  </a:lnTo>
                  <a:lnTo>
                    <a:pt x="163283" y="158750"/>
                  </a:lnTo>
                  <a:lnTo>
                    <a:pt x="167589" y="157480"/>
                  </a:lnTo>
                  <a:lnTo>
                    <a:pt x="176415" y="152400"/>
                  </a:lnTo>
                  <a:lnTo>
                    <a:pt x="180911" y="149860"/>
                  </a:lnTo>
                  <a:lnTo>
                    <a:pt x="182308" y="148590"/>
                  </a:lnTo>
                  <a:lnTo>
                    <a:pt x="185127" y="146050"/>
                  </a:lnTo>
                  <a:lnTo>
                    <a:pt x="189230" y="143510"/>
                  </a:lnTo>
                  <a:lnTo>
                    <a:pt x="193636" y="139700"/>
                  </a:lnTo>
                  <a:lnTo>
                    <a:pt x="197104" y="135890"/>
                  </a:lnTo>
                  <a:lnTo>
                    <a:pt x="202069" y="129540"/>
                  </a:lnTo>
                  <a:lnTo>
                    <a:pt x="206362" y="121920"/>
                  </a:lnTo>
                  <a:lnTo>
                    <a:pt x="210007" y="115570"/>
                  </a:lnTo>
                  <a:lnTo>
                    <a:pt x="219633" y="71120"/>
                  </a:lnTo>
                  <a:lnTo>
                    <a:pt x="219544" y="68580"/>
                  </a:lnTo>
                  <a:lnTo>
                    <a:pt x="219443" y="67310"/>
                  </a:lnTo>
                  <a:lnTo>
                    <a:pt x="219036" y="62230"/>
                  </a:lnTo>
                  <a:lnTo>
                    <a:pt x="203441" y="26301"/>
                  </a:lnTo>
                  <a:lnTo>
                    <a:pt x="203441" y="80010"/>
                  </a:lnTo>
                  <a:lnTo>
                    <a:pt x="201574" y="91440"/>
                  </a:lnTo>
                  <a:lnTo>
                    <a:pt x="180568" y="130810"/>
                  </a:lnTo>
                  <a:lnTo>
                    <a:pt x="145605" y="148590"/>
                  </a:lnTo>
                  <a:lnTo>
                    <a:pt x="139268" y="148590"/>
                  </a:lnTo>
                  <a:lnTo>
                    <a:pt x="126644" y="146050"/>
                  </a:lnTo>
                  <a:lnTo>
                    <a:pt x="114439" y="140970"/>
                  </a:lnTo>
                  <a:lnTo>
                    <a:pt x="111798" y="139700"/>
                  </a:lnTo>
                  <a:lnTo>
                    <a:pt x="109207" y="137160"/>
                  </a:lnTo>
                  <a:lnTo>
                    <a:pt x="106641" y="135890"/>
                  </a:lnTo>
                  <a:lnTo>
                    <a:pt x="107327" y="134620"/>
                  </a:lnTo>
                  <a:lnTo>
                    <a:pt x="97459" y="127000"/>
                  </a:lnTo>
                  <a:lnTo>
                    <a:pt x="90144" y="116840"/>
                  </a:lnTo>
                  <a:lnTo>
                    <a:pt x="85331" y="104140"/>
                  </a:lnTo>
                  <a:lnTo>
                    <a:pt x="82981" y="91440"/>
                  </a:lnTo>
                  <a:lnTo>
                    <a:pt x="82651" y="87630"/>
                  </a:lnTo>
                  <a:lnTo>
                    <a:pt x="82600" y="83820"/>
                  </a:lnTo>
                  <a:lnTo>
                    <a:pt x="82753" y="80010"/>
                  </a:lnTo>
                  <a:lnTo>
                    <a:pt x="85382" y="80010"/>
                  </a:lnTo>
                  <a:lnTo>
                    <a:pt x="86360" y="78740"/>
                  </a:lnTo>
                  <a:lnTo>
                    <a:pt x="95021" y="73660"/>
                  </a:lnTo>
                  <a:lnTo>
                    <a:pt x="105359" y="71120"/>
                  </a:lnTo>
                  <a:lnTo>
                    <a:pt x="116192" y="71120"/>
                  </a:lnTo>
                  <a:lnTo>
                    <a:pt x="126326" y="73660"/>
                  </a:lnTo>
                  <a:lnTo>
                    <a:pt x="128790" y="74930"/>
                  </a:lnTo>
                  <a:lnTo>
                    <a:pt x="131864" y="74930"/>
                  </a:lnTo>
                  <a:lnTo>
                    <a:pt x="133794" y="71120"/>
                  </a:lnTo>
                  <a:lnTo>
                    <a:pt x="134442" y="69850"/>
                  </a:lnTo>
                  <a:lnTo>
                    <a:pt x="133959" y="68580"/>
                  </a:lnTo>
                  <a:lnTo>
                    <a:pt x="133489" y="67310"/>
                  </a:lnTo>
                  <a:lnTo>
                    <a:pt x="131013" y="66040"/>
                  </a:lnTo>
                  <a:lnTo>
                    <a:pt x="119367" y="62230"/>
                  </a:lnTo>
                  <a:lnTo>
                    <a:pt x="106997" y="60960"/>
                  </a:lnTo>
                  <a:lnTo>
                    <a:pt x="94869" y="63500"/>
                  </a:lnTo>
                  <a:lnTo>
                    <a:pt x="83985" y="68580"/>
                  </a:lnTo>
                  <a:lnTo>
                    <a:pt x="85547" y="60960"/>
                  </a:lnTo>
                  <a:lnTo>
                    <a:pt x="103530" y="26670"/>
                  </a:lnTo>
                  <a:lnTo>
                    <a:pt x="136042" y="15240"/>
                  </a:lnTo>
                  <a:lnTo>
                    <a:pt x="149491" y="16510"/>
                  </a:lnTo>
                  <a:lnTo>
                    <a:pt x="185915" y="31750"/>
                  </a:lnTo>
                  <a:lnTo>
                    <a:pt x="203339" y="67310"/>
                  </a:lnTo>
                  <a:lnTo>
                    <a:pt x="192760" y="62230"/>
                  </a:lnTo>
                  <a:lnTo>
                    <a:pt x="180949" y="60960"/>
                  </a:lnTo>
                  <a:lnTo>
                    <a:pt x="168300" y="63500"/>
                  </a:lnTo>
                  <a:lnTo>
                    <a:pt x="155194" y="68580"/>
                  </a:lnTo>
                  <a:lnTo>
                    <a:pt x="152781" y="69850"/>
                  </a:lnTo>
                  <a:lnTo>
                    <a:pt x="151968" y="73660"/>
                  </a:lnTo>
                  <a:lnTo>
                    <a:pt x="154813" y="77470"/>
                  </a:lnTo>
                  <a:lnTo>
                    <a:pt x="157899" y="78740"/>
                  </a:lnTo>
                  <a:lnTo>
                    <a:pt x="160312" y="77470"/>
                  </a:lnTo>
                  <a:lnTo>
                    <a:pt x="172427" y="72390"/>
                  </a:lnTo>
                  <a:lnTo>
                    <a:pt x="183718" y="71120"/>
                  </a:lnTo>
                  <a:lnTo>
                    <a:pt x="193814" y="72390"/>
                  </a:lnTo>
                  <a:lnTo>
                    <a:pt x="202361" y="78740"/>
                  </a:lnTo>
                  <a:lnTo>
                    <a:pt x="203060" y="78740"/>
                  </a:lnTo>
                  <a:lnTo>
                    <a:pt x="203441" y="80010"/>
                  </a:lnTo>
                  <a:lnTo>
                    <a:pt x="203441" y="26301"/>
                  </a:lnTo>
                  <a:lnTo>
                    <a:pt x="167944" y="3810"/>
                  </a:lnTo>
                  <a:lnTo>
                    <a:pt x="151688" y="0"/>
                  </a:lnTo>
                  <a:lnTo>
                    <a:pt x="134924" y="0"/>
                  </a:lnTo>
                  <a:lnTo>
                    <a:pt x="118249" y="2540"/>
                  </a:lnTo>
                  <a:lnTo>
                    <a:pt x="110210" y="6350"/>
                  </a:lnTo>
                  <a:lnTo>
                    <a:pt x="102565" y="8890"/>
                  </a:lnTo>
                  <a:lnTo>
                    <a:pt x="72898" y="46990"/>
                  </a:lnTo>
                  <a:lnTo>
                    <a:pt x="66890" y="77470"/>
                  </a:lnTo>
                  <a:lnTo>
                    <a:pt x="67271" y="92710"/>
                  </a:lnTo>
                  <a:lnTo>
                    <a:pt x="80733" y="129540"/>
                  </a:lnTo>
                  <a:lnTo>
                    <a:pt x="99148" y="147320"/>
                  </a:lnTo>
                  <a:lnTo>
                    <a:pt x="99275" y="147320"/>
                  </a:lnTo>
                  <a:lnTo>
                    <a:pt x="101625" y="148590"/>
                  </a:lnTo>
                  <a:lnTo>
                    <a:pt x="104076" y="151130"/>
                  </a:lnTo>
                  <a:lnTo>
                    <a:pt x="111023" y="154940"/>
                  </a:lnTo>
                  <a:lnTo>
                    <a:pt x="115836" y="157480"/>
                  </a:lnTo>
                  <a:lnTo>
                    <a:pt x="120954" y="158750"/>
                  </a:lnTo>
                  <a:lnTo>
                    <a:pt x="118351" y="163830"/>
                  </a:lnTo>
                  <a:lnTo>
                    <a:pt x="111836" y="166230"/>
                  </a:lnTo>
                  <a:lnTo>
                    <a:pt x="111836" y="181610"/>
                  </a:lnTo>
                  <a:lnTo>
                    <a:pt x="105854" y="181610"/>
                  </a:lnTo>
                  <a:lnTo>
                    <a:pt x="103670" y="180340"/>
                  </a:lnTo>
                  <a:lnTo>
                    <a:pt x="101854" y="180340"/>
                  </a:lnTo>
                  <a:lnTo>
                    <a:pt x="101396" y="179070"/>
                  </a:lnTo>
                  <a:lnTo>
                    <a:pt x="100939" y="177800"/>
                  </a:lnTo>
                  <a:lnTo>
                    <a:pt x="107823" y="176530"/>
                  </a:lnTo>
                  <a:lnTo>
                    <a:pt x="108610" y="177800"/>
                  </a:lnTo>
                  <a:lnTo>
                    <a:pt x="109969" y="179070"/>
                  </a:lnTo>
                  <a:lnTo>
                    <a:pt x="111836" y="181610"/>
                  </a:lnTo>
                  <a:lnTo>
                    <a:pt x="111836" y="166230"/>
                  </a:lnTo>
                  <a:lnTo>
                    <a:pt x="111442" y="166370"/>
                  </a:lnTo>
                  <a:lnTo>
                    <a:pt x="110159" y="166370"/>
                  </a:lnTo>
                  <a:lnTo>
                    <a:pt x="48425" y="175260"/>
                  </a:lnTo>
                  <a:lnTo>
                    <a:pt x="43853" y="177800"/>
                  </a:lnTo>
                  <a:lnTo>
                    <a:pt x="42316" y="182880"/>
                  </a:lnTo>
                  <a:lnTo>
                    <a:pt x="0" y="309880"/>
                  </a:lnTo>
                  <a:lnTo>
                    <a:pt x="1473" y="312420"/>
                  </a:lnTo>
                  <a:lnTo>
                    <a:pt x="4648" y="313690"/>
                  </a:lnTo>
                  <a:lnTo>
                    <a:pt x="7810" y="313690"/>
                  </a:lnTo>
                  <a:lnTo>
                    <a:pt x="9804" y="312420"/>
                  </a:lnTo>
                  <a:lnTo>
                    <a:pt x="52311" y="185420"/>
                  </a:lnTo>
                  <a:lnTo>
                    <a:pt x="53733" y="184150"/>
                  </a:lnTo>
                  <a:lnTo>
                    <a:pt x="90805" y="179070"/>
                  </a:lnTo>
                  <a:lnTo>
                    <a:pt x="92494" y="185420"/>
                  </a:lnTo>
                  <a:lnTo>
                    <a:pt x="96151" y="187960"/>
                  </a:lnTo>
                  <a:lnTo>
                    <a:pt x="104889" y="191770"/>
                  </a:lnTo>
                  <a:lnTo>
                    <a:pt x="111887" y="190500"/>
                  </a:lnTo>
                  <a:lnTo>
                    <a:pt x="116865" y="189230"/>
                  </a:lnTo>
                  <a:lnTo>
                    <a:pt x="120650" y="226060"/>
                  </a:lnTo>
                  <a:lnTo>
                    <a:pt x="121907" y="269240"/>
                  </a:lnTo>
                  <a:lnTo>
                    <a:pt x="117627" y="308610"/>
                  </a:lnTo>
                  <a:lnTo>
                    <a:pt x="104851" y="332740"/>
                  </a:lnTo>
                  <a:lnTo>
                    <a:pt x="102628" y="334010"/>
                  </a:lnTo>
                  <a:lnTo>
                    <a:pt x="102196" y="336550"/>
                  </a:lnTo>
                  <a:lnTo>
                    <a:pt x="104876" y="340360"/>
                  </a:lnTo>
                  <a:lnTo>
                    <a:pt x="110972" y="340360"/>
                  </a:lnTo>
                  <a:lnTo>
                    <a:pt x="120815" y="327660"/>
                  </a:lnTo>
                  <a:lnTo>
                    <a:pt x="127609" y="309880"/>
                  </a:lnTo>
                  <a:lnTo>
                    <a:pt x="131343" y="283210"/>
                  </a:lnTo>
                  <a:lnTo>
                    <a:pt x="131991" y="250190"/>
                  </a:lnTo>
                  <a:lnTo>
                    <a:pt x="131241" y="233680"/>
                  </a:lnTo>
                  <a:lnTo>
                    <a:pt x="130060" y="217170"/>
                  </a:lnTo>
                  <a:lnTo>
                    <a:pt x="128701" y="203200"/>
                  </a:lnTo>
                  <a:lnTo>
                    <a:pt x="127406" y="193040"/>
                  </a:lnTo>
                  <a:lnTo>
                    <a:pt x="131927" y="194310"/>
                  </a:lnTo>
                  <a:lnTo>
                    <a:pt x="136956" y="196850"/>
                  </a:lnTo>
                  <a:lnTo>
                    <a:pt x="143776" y="196850"/>
                  </a:lnTo>
                  <a:lnTo>
                    <a:pt x="148196" y="195580"/>
                  </a:lnTo>
                  <a:lnTo>
                    <a:pt x="151676" y="194310"/>
                  </a:lnTo>
                  <a:lnTo>
                    <a:pt x="155016" y="193040"/>
                  </a:lnTo>
                  <a:lnTo>
                    <a:pt x="153327" y="229870"/>
                  </a:lnTo>
                  <a:lnTo>
                    <a:pt x="152730" y="276860"/>
                  </a:lnTo>
                  <a:lnTo>
                    <a:pt x="155130" y="318770"/>
                  </a:lnTo>
                  <a:lnTo>
                    <a:pt x="162471" y="344170"/>
                  </a:lnTo>
                  <a:lnTo>
                    <a:pt x="163461" y="345440"/>
                  </a:lnTo>
                  <a:lnTo>
                    <a:pt x="168643" y="345440"/>
                  </a:lnTo>
                  <a:lnTo>
                    <a:pt x="171742" y="342900"/>
                  </a:lnTo>
                  <a:lnTo>
                    <a:pt x="172021" y="340360"/>
                  </a:lnTo>
                  <a:lnTo>
                    <a:pt x="170218" y="337820"/>
                  </a:lnTo>
                  <a:lnTo>
                    <a:pt x="164960" y="317500"/>
                  </a:lnTo>
                  <a:lnTo>
                    <a:pt x="162966" y="280670"/>
                  </a:lnTo>
                  <a:lnTo>
                    <a:pt x="163385" y="233680"/>
                  </a:lnTo>
                  <a:lnTo>
                    <a:pt x="165176" y="193040"/>
                  </a:lnTo>
                  <a:lnTo>
                    <a:pt x="165354" y="189230"/>
                  </a:lnTo>
                  <a:lnTo>
                    <a:pt x="172415" y="189230"/>
                  </a:lnTo>
                  <a:lnTo>
                    <a:pt x="179959" y="187960"/>
                  </a:lnTo>
                  <a:lnTo>
                    <a:pt x="181775" y="186690"/>
                  </a:lnTo>
                  <a:lnTo>
                    <a:pt x="187223" y="182880"/>
                  </a:lnTo>
                  <a:lnTo>
                    <a:pt x="189293" y="180340"/>
                  </a:lnTo>
                  <a:lnTo>
                    <a:pt x="193421" y="175260"/>
                  </a:lnTo>
                  <a:lnTo>
                    <a:pt x="228396" y="179070"/>
                  </a:lnTo>
                  <a:lnTo>
                    <a:pt x="229450" y="180340"/>
                  </a:lnTo>
                  <a:lnTo>
                    <a:pt x="264553" y="316230"/>
                  </a:lnTo>
                  <a:lnTo>
                    <a:pt x="266611" y="317500"/>
                  </a:lnTo>
                  <a:lnTo>
                    <a:pt x="269697" y="317500"/>
                  </a:lnTo>
                  <a:lnTo>
                    <a:pt x="272808" y="316230"/>
                  </a:lnTo>
                  <a:lnTo>
                    <a:pt x="274472" y="31369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7203" y="3649958"/>
            <a:ext cx="458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MESURE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84268" y="3278713"/>
            <a:ext cx="565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373638"/>
                </a:solidFill>
                <a:latin typeface="Calibri"/>
                <a:cs typeface="Calibri"/>
              </a:rPr>
              <a:t>SITU</a:t>
            </a:r>
            <a:r>
              <a:rPr sz="900" b="1" u="heavy" spc="-10" dirty="0">
                <a:solidFill>
                  <a:srgbClr val="373638"/>
                </a:solidFill>
                <a:uFill>
                  <a:solidFill>
                    <a:srgbClr val="F5CA49"/>
                  </a:solidFill>
                </a:uFill>
                <a:latin typeface="Calibri"/>
                <a:cs typeface="Calibri"/>
              </a:rPr>
              <a:t>ATION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515226" y="4078465"/>
          <a:ext cx="1096010" cy="272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marL="344805" marR="254000" indent="-109220">
                        <a:lnSpc>
                          <a:spcPts val="1000"/>
                        </a:lnSpc>
                        <a:spcBef>
                          <a:spcPts val="650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CURATELLE SIMPLE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255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4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29235" marR="247015" indent="6985">
                        <a:lnSpc>
                          <a:spcPts val="100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CURATELLE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RENFORCÉE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7A4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40665" marR="195580" indent="-87630">
                        <a:lnSpc>
                          <a:spcPts val="1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TUTELLE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À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PERSONNE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BAE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47345" marR="233045" indent="-204470">
                        <a:lnSpc>
                          <a:spcPts val="1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TUTELLE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AUX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BIENS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BAE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785662" y="3833534"/>
            <a:ext cx="3874135" cy="2595245"/>
            <a:chOff x="785662" y="3833534"/>
            <a:chExt cx="3874135" cy="2595245"/>
          </a:xfrm>
        </p:grpSpPr>
        <p:sp>
          <p:nvSpPr>
            <p:cNvPr id="34" name="object 34"/>
            <p:cNvSpPr/>
            <p:nvPr/>
          </p:nvSpPr>
          <p:spPr>
            <a:xfrm>
              <a:off x="785662" y="3846234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26550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5C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4984" y="6214277"/>
              <a:ext cx="214490" cy="21450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91192" y="6825480"/>
            <a:ext cx="23666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85" dirty="0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MDPH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autorise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rupture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du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contrat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en </a:t>
            </a:r>
            <a:r>
              <a:rPr sz="700" dirty="0">
                <a:solidFill>
                  <a:srgbClr val="231F20"/>
                </a:solidFill>
                <a:latin typeface="Tahoma"/>
                <a:cs typeface="Tahoma"/>
              </a:rPr>
              <a:t>milieu</a:t>
            </a:r>
            <a:r>
              <a:rPr sz="7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protégé.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364" y="2968731"/>
            <a:ext cx="33947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1</a:t>
            </a:r>
            <a:r>
              <a:rPr spc="-45" dirty="0"/>
              <a:t> </a:t>
            </a:r>
            <a:r>
              <a:rPr dirty="0"/>
              <a:t>•</a:t>
            </a:r>
            <a:r>
              <a:rPr spc="-30" dirty="0"/>
              <a:t> </a:t>
            </a:r>
            <a:r>
              <a:rPr spc="75" dirty="0"/>
              <a:t>FAISONS</a:t>
            </a:r>
            <a:r>
              <a:rPr spc="-20" dirty="0"/>
              <a:t> </a:t>
            </a:r>
            <a:r>
              <a:rPr spc="55" dirty="0"/>
              <a:t>CONNAISSANCE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262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50" dirty="0">
                <a:solidFill>
                  <a:srgbClr val="6D6E71"/>
                </a:solidFill>
                <a:latin typeface="Calibri"/>
                <a:cs typeface="Calibri"/>
              </a:rPr>
              <a:t>8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2367915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1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FAISONS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CONNAISSANCE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45351"/>
            <a:ext cx="5063490" cy="3133725"/>
            <a:chOff x="0" y="245351"/>
            <a:chExt cx="5063490" cy="3133725"/>
          </a:xfrm>
        </p:grpSpPr>
        <p:sp>
          <p:nvSpPr>
            <p:cNvPr id="5" name="object 5"/>
            <p:cNvSpPr/>
            <p:nvPr/>
          </p:nvSpPr>
          <p:spPr>
            <a:xfrm>
              <a:off x="544502" y="1084384"/>
              <a:ext cx="267970" cy="2294890"/>
            </a:xfrm>
            <a:custGeom>
              <a:avLst/>
              <a:gdLst/>
              <a:ahLst/>
              <a:cxnLst/>
              <a:rect l="l" t="t" r="r" b="b"/>
              <a:pathLst>
                <a:path w="267970" h="2294890">
                  <a:moveTo>
                    <a:pt x="159905" y="0"/>
                  </a:moveTo>
                  <a:lnTo>
                    <a:pt x="0" y="2286762"/>
                  </a:lnTo>
                  <a:lnTo>
                    <a:pt x="107734" y="2294305"/>
                  </a:lnTo>
                  <a:lnTo>
                    <a:pt x="267639" y="7531"/>
                  </a:lnTo>
                  <a:lnTo>
                    <a:pt x="15990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5351"/>
              <a:ext cx="5063490" cy="1350010"/>
            </a:xfrm>
            <a:custGeom>
              <a:avLst/>
              <a:gdLst/>
              <a:ahLst/>
              <a:cxnLst/>
              <a:rect l="l" t="t" r="r" b="b"/>
              <a:pathLst>
                <a:path w="5063490" h="1350010">
                  <a:moveTo>
                    <a:pt x="0" y="0"/>
                  </a:moveTo>
                  <a:lnTo>
                    <a:pt x="0" y="1044079"/>
                  </a:lnTo>
                  <a:lnTo>
                    <a:pt x="4999469" y="1349857"/>
                  </a:lnTo>
                  <a:lnTo>
                    <a:pt x="5063083" y="309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439" y="596486"/>
            <a:ext cx="3051175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dirty="0"/>
              <a:t>MANDATAIRE</a:t>
            </a:r>
            <a:r>
              <a:rPr sz="1800" spc="220" dirty="0"/>
              <a:t> </a:t>
            </a:r>
            <a:r>
              <a:rPr sz="1800" dirty="0"/>
              <a:t>JUDICIAIRE</a:t>
            </a:r>
            <a:r>
              <a:rPr sz="1800" spc="220" dirty="0"/>
              <a:t> </a:t>
            </a:r>
            <a:r>
              <a:rPr sz="1800" dirty="0"/>
              <a:t>À</a:t>
            </a:r>
            <a:r>
              <a:rPr sz="1800" spc="220" dirty="0"/>
              <a:t> </a:t>
            </a:r>
            <a:r>
              <a:rPr sz="1800" spc="25" dirty="0"/>
              <a:t>LA </a:t>
            </a:r>
            <a:r>
              <a:rPr sz="1800" spc="50" dirty="0"/>
              <a:t>PROTECTION</a:t>
            </a:r>
            <a:r>
              <a:rPr sz="1800" spc="20" dirty="0"/>
              <a:t> </a:t>
            </a:r>
            <a:r>
              <a:rPr sz="1800" spc="95" dirty="0"/>
              <a:t>DES</a:t>
            </a:r>
            <a:r>
              <a:rPr sz="1800" spc="20" dirty="0"/>
              <a:t> </a:t>
            </a:r>
            <a:r>
              <a:rPr sz="1800" spc="-10" dirty="0"/>
              <a:t>MAJEURS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800866" y="1129327"/>
            <a:ext cx="892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0" dirty="0">
                <a:solidFill>
                  <a:srgbClr val="FBAE33"/>
                </a:solidFill>
                <a:latin typeface="Calibri"/>
                <a:cs typeface="Calibri"/>
              </a:rPr>
              <a:t>Le</a:t>
            </a:r>
            <a:r>
              <a:rPr sz="1600" b="1" spc="4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BAE33"/>
                </a:solidFill>
                <a:latin typeface="Calibri"/>
                <a:cs typeface="Calibri"/>
              </a:rPr>
              <a:t>métier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9300" y="1598808"/>
            <a:ext cx="1740535" cy="53860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990"/>
              </a:spcBef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mandataires sont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professionnels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qui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l’obligation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détenir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certificat</a:t>
            </a:r>
            <a:r>
              <a:rPr sz="9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 err="1">
                <a:solidFill>
                  <a:srgbClr val="231F20"/>
                </a:solidFill>
                <a:latin typeface="Trebuchet MS"/>
                <a:cs typeface="Trebuchet MS"/>
              </a:rPr>
              <a:t>compétences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6499" y="1598808"/>
            <a:ext cx="1739900" cy="24622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995"/>
              </a:spcBef>
            </a:pPr>
            <a:endParaRPr lang="fr-FR" sz="900" spc="-3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995"/>
              </a:spcBef>
            </a:pPr>
            <a:endParaRPr lang="fr-FR" sz="900" spc="-3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995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mandataire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désigné</a:t>
            </a: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par</a:t>
            </a:r>
            <a:r>
              <a:rPr sz="900" b="1" spc="-35" dirty="0">
                <a:solidFill>
                  <a:srgbClr val="231F20"/>
                </a:solidFill>
                <a:latin typeface="Trebuchet MS"/>
                <a:cs typeface="Trebuchet MS"/>
              </a:rPr>
              <a:t> le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juge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tutelles</a:t>
            </a:r>
            <a:r>
              <a:rPr lang="fr-FR"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</a:p>
          <a:p>
            <a:pPr marL="12700" marR="5080">
              <a:lnSpc>
                <a:spcPts val="1000"/>
              </a:lnSpc>
              <a:spcBef>
                <a:spcPts val="995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Son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action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définie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plusieurs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manières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principale-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ment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 le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code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civil,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 le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code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l’action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sociale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familles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ainsi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juge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dans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chaque </a:t>
            </a:r>
            <a:r>
              <a:rPr sz="900" spc="-10" dirty="0" err="1">
                <a:solidFill>
                  <a:srgbClr val="231F20"/>
                </a:solidFill>
                <a:latin typeface="Arial"/>
                <a:cs typeface="Arial"/>
              </a:rPr>
              <a:t>jugement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fr-FR" sz="9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995"/>
              </a:spcBef>
            </a:pPr>
            <a:endParaRPr sz="900" dirty="0">
              <a:latin typeface="Arial"/>
              <a:cs typeface="Arial"/>
            </a:endParaRPr>
          </a:p>
          <a:p>
            <a:pPr marL="12700" marR="20955">
              <a:lnSpc>
                <a:spcPts val="1000"/>
              </a:lnSpc>
              <a:spcBef>
                <a:spcPts val="985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mandataire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peut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travailler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en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association,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à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titre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individuel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Trebuchet MS"/>
                <a:cs typeface="Trebuchet MS"/>
              </a:rPr>
              <a:t>ou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comme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 préposé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d’établissement.</a:t>
            </a:r>
            <a:endParaRPr sz="9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4997" y="4412246"/>
            <a:ext cx="3798570" cy="2148840"/>
            <a:chOff x="764997" y="4412246"/>
            <a:chExt cx="3798570" cy="2148840"/>
          </a:xfrm>
        </p:grpSpPr>
        <p:sp>
          <p:nvSpPr>
            <p:cNvPr id="12" name="object 12"/>
            <p:cNvSpPr/>
            <p:nvPr/>
          </p:nvSpPr>
          <p:spPr>
            <a:xfrm>
              <a:off x="872985" y="4412246"/>
              <a:ext cx="3582035" cy="2148840"/>
            </a:xfrm>
            <a:custGeom>
              <a:avLst/>
              <a:gdLst/>
              <a:ahLst/>
              <a:cxnLst/>
              <a:rect l="l" t="t" r="r" b="b"/>
              <a:pathLst>
                <a:path w="3582035" h="2148840">
                  <a:moveTo>
                    <a:pt x="3582009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0" y="2148840"/>
                  </a:lnTo>
                  <a:lnTo>
                    <a:pt x="1845005" y="2148840"/>
                  </a:lnTo>
                  <a:lnTo>
                    <a:pt x="1845005" y="1009650"/>
                  </a:lnTo>
                  <a:lnTo>
                    <a:pt x="3582009" y="1009650"/>
                  </a:lnTo>
                  <a:lnTo>
                    <a:pt x="3582009" y="0"/>
                  </a:lnTo>
                  <a:close/>
                </a:path>
              </a:pathLst>
            </a:custGeom>
            <a:solidFill>
              <a:srgbClr val="E2D9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4997" y="4531296"/>
              <a:ext cx="3798570" cy="1654175"/>
            </a:xfrm>
            <a:custGeom>
              <a:avLst/>
              <a:gdLst/>
              <a:ahLst/>
              <a:cxnLst/>
              <a:rect l="l" t="t" r="r" b="b"/>
              <a:pathLst>
                <a:path w="3798570" h="1654175">
                  <a:moveTo>
                    <a:pt x="368998" y="1527022"/>
                  </a:moveTo>
                  <a:lnTo>
                    <a:pt x="0" y="1527022"/>
                  </a:lnTo>
                  <a:lnTo>
                    <a:pt x="0" y="1653882"/>
                  </a:lnTo>
                  <a:lnTo>
                    <a:pt x="368998" y="1653882"/>
                  </a:lnTo>
                  <a:lnTo>
                    <a:pt x="368998" y="1527022"/>
                  </a:lnTo>
                  <a:close/>
                </a:path>
                <a:path w="3798570" h="1654175">
                  <a:moveTo>
                    <a:pt x="368998" y="880745"/>
                  </a:moveTo>
                  <a:lnTo>
                    <a:pt x="0" y="880745"/>
                  </a:lnTo>
                  <a:lnTo>
                    <a:pt x="0" y="1007605"/>
                  </a:lnTo>
                  <a:lnTo>
                    <a:pt x="368998" y="1007605"/>
                  </a:lnTo>
                  <a:lnTo>
                    <a:pt x="368998" y="880745"/>
                  </a:lnTo>
                  <a:close/>
                </a:path>
                <a:path w="3798570" h="1654175">
                  <a:moveTo>
                    <a:pt x="368998" y="125996"/>
                  </a:moveTo>
                  <a:lnTo>
                    <a:pt x="0" y="125996"/>
                  </a:lnTo>
                  <a:lnTo>
                    <a:pt x="0" y="252857"/>
                  </a:lnTo>
                  <a:lnTo>
                    <a:pt x="368998" y="252857"/>
                  </a:lnTo>
                  <a:lnTo>
                    <a:pt x="368998" y="125996"/>
                  </a:lnTo>
                  <a:close/>
                </a:path>
                <a:path w="3798570" h="1654175">
                  <a:moveTo>
                    <a:pt x="3797998" y="366014"/>
                  </a:moveTo>
                  <a:lnTo>
                    <a:pt x="3429000" y="366014"/>
                  </a:lnTo>
                  <a:lnTo>
                    <a:pt x="3429000" y="492874"/>
                  </a:lnTo>
                  <a:lnTo>
                    <a:pt x="3797998" y="492874"/>
                  </a:lnTo>
                  <a:lnTo>
                    <a:pt x="3797998" y="366014"/>
                  </a:lnTo>
                  <a:close/>
                </a:path>
                <a:path w="3798570" h="1654175">
                  <a:moveTo>
                    <a:pt x="3797998" y="0"/>
                  </a:moveTo>
                  <a:lnTo>
                    <a:pt x="3429000" y="0"/>
                  </a:lnTo>
                  <a:lnTo>
                    <a:pt x="3429000" y="126860"/>
                  </a:lnTo>
                  <a:lnTo>
                    <a:pt x="3797998" y="126860"/>
                  </a:lnTo>
                  <a:lnTo>
                    <a:pt x="3797998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29300" y="4630755"/>
            <a:ext cx="1154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Appliquer</a:t>
            </a:r>
            <a:r>
              <a:rPr sz="1000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loi</a:t>
            </a:r>
            <a:r>
              <a:rPr sz="10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1000" spc="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2995" y="4784153"/>
            <a:ext cx="3582035" cy="113664"/>
          </a:xfrm>
          <a:prstGeom prst="rect">
            <a:avLst/>
          </a:prstGeom>
          <a:solidFill>
            <a:srgbClr val="E2D9BC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ts val="890"/>
              </a:lnSpc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mandat</a:t>
            </a:r>
            <a:r>
              <a:rPr sz="10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10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protection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2000" y="5011335"/>
            <a:ext cx="244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Tahoma"/>
                <a:cs typeface="Tahoma"/>
              </a:rPr>
              <a:t>juge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9300" y="5391917"/>
            <a:ext cx="1310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Veiller</a:t>
            </a:r>
            <a:r>
              <a:rPr sz="10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au maintien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2995" y="5538901"/>
            <a:ext cx="1845310" cy="519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68935" marR="175260">
              <a:lnSpc>
                <a:spcPts val="1000"/>
              </a:lnSpc>
              <a:spcBef>
                <a:spcPts val="14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l’exercice</a:t>
            </a:r>
            <a:r>
              <a:rPr sz="1000" spc="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des</a:t>
            </a:r>
            <a:r>
              <a:rPr sz="10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droits</a:t>
            </a:r>
            <a:r>
              <a:rPr sz="1000" spc="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ahoma"/>
                <a:cs typeface="Tahoma"/>
              </a:rPr>
              <a:t>de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protégée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9300" y="6026218"/>
            <a:ext cx="1223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Informer</a:t>
            </a:r>
            <a:r>
              <a:rPr sz="10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0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2995" y="6185179"/>
            <a:ext cx="184531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ts val="1045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protégée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8869" y="4503894"/>
            <a:ext cx="12598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Rechercher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volonté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86186" y="4630755"/>
            <a:ext cx="1112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et</a:t>
            </a:r>
            <a:r>
              <a:rPr sz="10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100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consentement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9300" y="4884475"/>
            <a:ext cx="2869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623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qui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lui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est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confié par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231F20"/>
                </a:solidFill>
                <a:latin typeface="Tahoma"/>
                <a:cs typeface="Tahoma"/>
              </a:rPr>
              <a:t>Favoriser</a:t>
            </a:r>
            <a:r>
              <a:rPr sz="10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l’autonomie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18000" y="5011335"/>
            <a:ext cx="13811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protégée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701" y="4567255"/>
            <a:ext cx="97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70" dirty="0">
                <a:solidFill>
                  <a:srgbClr val="794199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61" y="5328417"/>
            <a:ext cx="1365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794199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3679" y="5962718"/>
            <a:ext cx="1352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25" dirty="0">
                <a:solidFill>
                  <a:srgbClr val="794199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20317" y="4440394"/>
            <a:ext cx="149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14" dirty="0">
                <a:solidFill>
                  <a:srgbClr val="794199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195"/>
              </a:spcBef>
            </a:pPr>
            <a:r>
              <a:rPr sz="1500" b="1" spc="50" dirty="0">
                <a:solidFill>
                  <a:srgbClr val="794199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0300" y="4097914"/>
            <a:ext cx="913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solidFill>
                  <a:srgbClr val="CF2C79"/>
                </a:solidFill>
                <a:latin typeface="Calibri"/>
                <a:cs typeface="Calibri"/>
              </a:rPr>
              <a:t>Ses</a:t>
            </a:r>
            <a:r>
              <a:rPr sz="1200" b="1" spc="3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CF2C79"/>
                </a:solidFill>
                <a:latin typeface="Calibri"/>
                <a:cs typeface="Calibri"/>
              </a:rPr>
              <a:t>missions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10159" y="5323849"/>
            <a:ext cx="1953260" cy="1472565"/>
          </a:xfrm>
          <a:custGeom>
            <a:avLst/>
            <a:gdLst/>
            <a:ahLst/>
            <a:cxnLst/>
            <a:rect l="l" t="t" r="r" b="b"/>
            <a:pathLst>
              <a:path w="1953260" h="1472565">
                <a:moveTo>
                  <a:pt x="114706" y="0"/>
                </a:moveTo>
                <a:lnTo>
                  <a:pt x="0" y="1311147"/>
                </a:lnTo>
                <a:lnTo>
                  <a:pt x="1837969" y="1471942"/>
                </a:lnTo>
                <a:lnTo>
                  <a:pt x="1952688" y="160807"/>
                </a:lnTo>
                <a:lnTo>
                  <a:pt x="114706" y="0"/>
                </a:lnTo>
                <a:close/>
              </a:path>
            </a:pathLst>
          </a:custGeom>
          <a:solidFill>
            <a:srgbClr val="FBAE33">
              <a:alpha val="2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88349" y="5518777"/>
            <a:ext cx="1569720" cy="106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CF2C79"/>
                </a:solidFill>
                <a:latin typeface="Calibri"/>
                <a:cs typeface="Calibri"/>
              </a:rPr>
              <a:t>Et</a:t>
            </a:r>
            <a:r>
              <a:rPr sz="1000" b="1" spc="1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CF2C79"/>
                </a:solidFill>
                <a:latin typeface="Calibri"/>
                <a:cs typeface="Calibri"/>
              </a:rPr>
              <a:t>selon</a:t>
            </a:r>
            <a:r>
              <a:rPr sz="1000" b="1" spc="16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CF2C79"/>
                </a:solidFill>
                <a:latin typeface="Calibri"/>
                <a:cs typeface="Calibri"/>
              </a:rPr>
              <a:t>la</a:t>
            </a:r>
            <a:r>
              <a:rPr sz="1000" b="1" spc="16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CF2C79"/>
                </a:solidFill>
                <a:latin typeface="Calibri"/>
                <a:cs typeface="Calibri"/>
              </a:rPr>
              <a:t>mesure</a:t>
            </a:r>
            <a:r>
              <a:rPr sz="1000" b="1" spc="12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CF2C79"/>
                </a:solidFill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20650" marR="231775" indent="-108585">
              <a:lnSpc>
                <a:spcPts val="1000"/>
              </a:lnSpc>
              <a:spcBef>
                <a:spcPts val="994"/>
              </a:spcBef>
              <a:buChar char="•"/>
              <a:tabLst>
                <a:tab pos="12128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Assister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représenter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protégée.</a:t>
            </a:r>
            <a:endParaRPr sz="900">
              <a:latin typeface="Arial"/>
              <a:cs typeface="Arial"/>
            </a:endParaRPr>
          </a:p>
          <a:p>
            <a:pPr marL="120650" indent="-108585">
              <a:lnSpc>
                <a:spcPts val="935"/>
              </a:lnSpc>
              <a:buChar char="•"/>
              <a:tabLst>
                <a:tab pos="121285" algn="l"/>
              </a:tabLst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Conseiller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effectuer</a:t>
            </a:r>
            <a:endParaRPr sz="900">
              <a:latin typeface="Arial"/>
              <a:cs typeface="Arial"/>
            </a:endParaRPr>
          </a:p>
          <a:p>
            <a:pPr marL="120650">
              <a:lnSpc>
                <a:spcPts val="100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gestion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financière.</a:t>
            </a:r>
            <a:endParaRPr sz="900">
              <a:latin typeface="Arial"/>
              <a:cs typeface="Arial"/>
            </a:endParaRPr>
          </a:p>
          <a:p>
            <a:pPr marL="120650" marR="5080" indent="-108585">
              <a:lnSpc>
                <a:spcPts val="1000"/>
              </a:lnSpc>
              <a:spcBef>
                <a:spcPts val="60"/>
              </a:spcBef>
              <a:buChar char="•"/>
              <a:tabLst>
                <a:tab pos="12128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Participer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coordination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avec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divers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intervenants.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262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50" dirty="0">
                <a:solidFill>
                  <a:srgbClr val="6D6E71"/>
                </a:solidFill>
                <a:latin typeface="Calibri"/>
                <a:cs typeface="Calibri"/>
              </a:rPr>
              <a:t>9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99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1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FAISONS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CONNAISSANCE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299" y="685387"/>
            <a:ext cx="3777615" cy="1837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Le</a:t>
            </a:r>
            <a:r>
              <a:rPr sz="1100" b="1" spc="5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mandataire</a:t>
            </a:r>
            <a:r>
              <a:rPr sz="1100" b="1" spc="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rend</a:t>
            </a:r>
            <a:r>
              <a:rPr sz="1100" b="1" spc="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compte</a:t>
            </a:r>
            <a:r>
              <a:rPr sz="1100" b="1" spc="5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à</a:t>
            </a:r>
            <a:r>
              <a:rPr sz="1100" b="1" spc="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la</a:t>
            </a:r>
            <a:r>
              <a:rPr sz="1100" b="1" spc="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personne</a:t>
            </a:r>
            <a:r>
              <a:rPr sz="1100" b="1" spc="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protégée</a:t>
            </a:r>
            <a:r>
              <a:rPr sz="1100" b="1" spc="55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et</a:t>
            </a:r>
            <a:r>
              <a:rPr sz="1100" b="1" spc="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au</a:t>
            </a:r>
            <a:r>
              <a:rPr sz="1100" b="1" spc="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CF2C79"/>
                </a:solidFill>
                <a:latin typeface="Calibri"/>
                <a:cs typeface="Calibri"/>
              </a:rPr>
              <a:t>juge</a:t>
            </a:r>
            <a:r>
              <a:rPr sz="1100" b="1" spc="60" dirty="0">
                <a:solidFill>
                  <a:srgbClr val="CF2C79"/>
                </a:solidFill>
                <a:latin typeface="Calibri"/>
                <a:cs typeface="Calibri"/>
              </a:rPr>
              <a:t> </a:t>
            </a:r>
            <a:r>
              <a:rPr sz="1100" b="1" spc="-50" dirty="0">
                <a:solidFill>
                  <a:srgbClr val="CF2C79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489584" marR="261620" indent="-108585">
              <a:lnSpc>
                <a:spcPts val="1000"/>
              </a:lnSpc>
              <a:spcBef>
                <a:spcPts val="975"/>
              </a:spcBef>
              <a:buChar char="•"/>
              <a:tabLst>
                <a:tab pos="49022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réalise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inventaire </a:t>
            </a: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du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Trebuchet MS"/>
                <a:cs typeface="Trebuchet MS"/>
              </a:rPr>
              <a:t>patrimoine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l’ouverture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mesures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curatelle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renforcée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tutelle.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actualise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cet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inventaire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nécessaire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(mobilier,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immobilier,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comptes</a:t>
            </a:r>
            <a:r>
              <a:rPr sz="9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bancaires).</a:t>
            </a:r>
            <a:endParaRPr sz="900">
              <a:latin typeface="Arial"/>
              <a:cs typeface="Arial"/>
            </a:endParaRPr>
          </a:p>
          <a:p>
            <a:pPr marL="489584" indent="-108585">
              <a:lnSpc>
                <a:spcPts val="935"/>
              </a:lnSpc>
              <a:buChar char="•"/>
              <a:tabLst>
                <a:tab pos="49022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 établit le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budget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regard des ressources et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dépenses</a:t>
            </a:r>
            <a:endParaRPr sz="900">
              <a:latin typeface="Arial"/>
              <a:cs typeface="Arial"/>
            </a:endParaRPr>
          </a:p>
          <a:p>
            <a:pPr marL="489584">
              <a:lnSpc>
                <a:spcPts val="100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(sauf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curatelle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simple).</a:t>
            </a:r>
            <a:endParaRPr sz="900">
              <a:latin typeface="Arial"/>
              <a:cs typeface="Arial"/>
            </a:endParaRPr>
          </a:p>
          <a:p>
            <a:pPr marL="489584" marR="464820" indent="-108585">
              <a:lnSpc>
                <a:spcPts val="1000"/>
              </a:lnSpc>
              <a:spcBef>
                <a:spcPts val="60"/>
              </a:spcBef>
              <a:buChar char="•"/>
              <a:tabLst>
                <a:tab pos="49022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établit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compte-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rendu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de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gestion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annuel</a:t>
            </a:r>
            <a:r>
              <a:rPr sz="900" b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(document comptable).</a:t>
            </a:r>
            <a:endParaRPr sz="900">
              <a:latin typeface="Arial"/>
              <a:cs typeface="Arial"/>
            </a:endParaRPr>
          </a:p>
          <a:p>
            <a:pPr marL="489584" indent="-108585">
              <a:lnSpc>
                <a:spcPts val="935"/>
              </a:lnSpc>
              <a:buChar char="•"/>
              <a:tabLst>
                <a:tab pos="49022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établit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900" b="1" spc="-35" dirty="0">
                <a:solidFill>
                  <a:srgbClr val="231F20"/>
                </a:solidFill>
                <a:latin typeface="Trebuchet MS"/>
                <a:cs typeface="Trebuchet MS"/>
              </a:rPr>
              <a:t>bilan annuel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des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actions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menées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dans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le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cadre</a:t>
            </a:r>
            <a:endParaRPr sz="900">
              <a:latin typeface="Arial"/>
              <a:cs typeface="Arial"/>
            </a:endParaRPr>
          </a:p>
          <a:p>
            <a:pPr marL="489584" marR="408940">
              <a:lnSpc>
                <a:spcPts val="1000"/>
              </a:lnSpc>
              <a:spcBef>
                <a:spcPts val="6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protection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personne,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appelé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compte-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rendu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diligences.</a:t>
            </a:r>
            <a:endParaRPr sz="900">
              <a:latin typeface="Arial"/>
              <a:cs typeface="Arial"/>
            </a:endParaRPr>
          </a:p>
          <a:p>
            <a:pPr marL="838835">
              <a:lnSpc>
                <a:spcPts val="980"/>
              </a:lnSpc>
            </a:pPr>
            <a:r>
              <a:rPr sz="900" i="1" spc="-45" dirty="0">
                <a:solidFill>
                  <a:srgbClr val="231F20"/>
                </a:solidFill>
                <a:latin typeface="Arial"/>
                <a:cs typeface="Arial"/>
              </a:rPr>
              <a:t>Tous</a:t>
            </a:r>
            <a:r>
              <a:rPr sz="900" i="1" spc="-20" dirty="0">
                <a:solidFill>
                  <a:srgbClr val="231F20"/>
                </a:solidFill>
                <a:latin typeface="Arial"/>
                <a:cs typeface="Arial"/>
              </a:rPr>
              <a:t> ces </a:t>
            </a: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documents</a:t>
            </a:r>
            <a:r>
              <a:rPr sz="9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231F20"/>
                </a:solidFill>
                <a:latin typeface="Arial"/>
                <a:cs typeface="Arial"/>
              </a:rPr>
              <a:t>sont</a:t>
            </a:r>
            <a:r>
              <a:rPr sz="9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Arial"/>
                <a:cs typeface="Arial"/>
              </a:rPr>
              <a:t>envoyés</a:t>
            </a:r>
            <a:r>
              <a:rPr sz="9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Arial"/>
                <a:cs typeface="Arial"/>
              </a:rPr>
              <a:t>au</a:t>
            </a:r>
            <a:r>
              <a:rPr sz="9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Arial"/>
                <a:cs typeface="Arial"/>
              </a:rPr>
              <a:t>juge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060" y="0"/>
            <a:ext cx="5240655" cy="4462780"/>
            <a:chOff x="31060" y="0"/>
            <a:chExt cx="5240655" cy="4462780"/>
          </a:xfrm>
        </p:grpSpPr>
        <p:sp>
          <p:nvSpPr>
            <p:cNvPr id="6" name="object 6"/>
            <p:cNvSpPr/>
            <p:nvPr/>
          </p:nvSpPr>
          <p:spPr>
            <a:xfrm>
              <a:off x="31060" y="0"/>
              <a:ext cx="5240655" cy="3686810"/>
            </a:xfrm>
            <a:custGeom>
              <a:avLst/>
              <a:gdLst/>
              <a:ahLst/>
              <a:cxnLst/>
              <a:rect l="l" t="t" r="r" b="b"/>
              <a:pathLst>
                <a:path w="5240655" h="3686810">
                  <a:moveTo>
                    <a:pt x="5240241" y="0"/>
                  </a:moveTo>
                  <a:lnTo>
                    <a:pt x="107843" y="0"/>
                  </a:lnTo>
                  <a:lnTo>
                    <a:pt x="0" y="3529841"/>
                  </a:lnTo>
                  <a:lnTo>
                    <a:pt x="5127599" y="3686509"/>
                  </a:lnTo>
                  <a:lnTo>
                    <a:pt x="5240241" y="0"/>
                  </a:lnTo>
                  <a:close/>
                </a:path>
              </a:pathLst>
            </a:custGeom>
            <a:solidFill>
              <a:srgbClr val="7941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64025" y="2660914"/>
              <a:ext cx="2843530" cy="1802130"/>
            </a:xfrm>
            <a:custGeom>
              <a:avLst/>
              <a:gdLst/>
              <a:ahLst/>
              <a:cxnLst/>
              <a:rect l="l" t="t" r="r" b="b"/>
              <a:pathLst>
                <a:path w="2843529" h="1802129">
                  <a:moveTo>
                    <a:pt x="2529840" y="0"/>
                  </a:moveTo>
                  <a:lnTo>
                    <a:pt x="282930" y="39217"/>
                  </a:lnTo>
                  <a:lnTo>
                    <a:pt x="236289" y="43802"/>
                  </a:lnTo>
                  <a:lnTo>
                    <a:pt x="192171" y="55488"/>
                  </a:lnTo>
                  <a:lnTo>
                    <a:pt x="151159" y="73670"/>
                  </a:lnTo>
                  <a:lnTo>
                    <a:pt x="113837" y="97746"/>
                  </a:lnTo>
                  <a:lnTo>
                    <a:pt x="80786" y="127112"/>
                  </a:lnTo>
                  <a:lnTo>
                    <a:pt x="52589" y="161166"/>
                  </a:lnTo>
                  <a:lnTo>
                    <a:pt x="29829" y="199304"/>
                  </a:lnTo>
                  <a:lnTo>
                    <a:pt x="13089" y="240924"/>
                  </a:lnTo>
                  <a:lnTo>
                    <a:pt x="2952" y="285421"/>
                  </a:lnTo>
                  <a:lnTo>
                    <a:pt x="0" y="332193"/>
                  </a:lnTo>
                  <a:lnTo>
                    <a:pt x="20713" y="1518856"/>
                  </a:lnTo>
                  <a:lnTo>
                    <a:pt x="25299" y="1565500"/>
                  </a:lnTo>
                  <a:lnTo>
                    <a:pt x="36984" y="1609620"/>
                  </a:lnTo>
                  <a:lnTo>
                    <a:pt x="55166" y="1650632"/>
                  </a:lnTo>
                  <a:lnTo>
                    <a:pt x="79243" y="1687955"/>
                  </a:lnTo>
                  <a:lnTo>
                    <a:pt x="108610" y="1721005"/>
                  </a:lnTo>
                  <a:lnTo>
                    <a:pt x="142665" y="1749201"/>
                  </a:lnTo>
                  <a:lnTo>
                    <a:pt x="180805" y="1771959"/>
                  </a:lnTo>
                  <a:lnTo>
                    <a:pt x="222426" y="1788698"/>
                  </a:lnTo>
                  <a:lnTo>
                    <a:pt x="266926" y="1798835"/>
                  </a:lnTo>
                  <a:lnTo>
                    <a:pt x="313702" y="1801787"/>
                  </a:lnTo>
                  <a:lnTo>
                    <a:pt x="2560599" y="1762569"/>
                  </a:lnTo>
                  <a:lnTo>
                    <a:pt x="2607243" y="1757984"/>
                  </a:lnTo>
                  <a:lnTo>
                    <a:pt x="2651363" y="1746298"/>
                  </a:lnTo>
                  <a:lnTo>
                    <a:pt x="2692375" y="1728116"/>
                  </a:lnTo>
                  <a:lnTo>
                    <a:pt x="2729698" y="1704040"/>
                  </a:lnTo>
                  <a:lnTo>
                    <a:pt x="2762748" y="1674674"/>
                  </a:lnTo>
                  <a:lnTo>
                    <a:pt x="2790944" y="1640620"/>
                  </a:lnTo>
                  <a:lnTo>
                    <a:pt x="2813702" y="1602482"/>
                  </a:lnTo>
                  <a:lnTo>
                    <a:pt x="2830441" y="1560863"/>
                  </a:lnTo>
                  <a:lnTo>
                    <a:pt x="2840577" y="1516365"/>
                  </a:lnTo>
                  <a:lnTo>
                    <a:pt x="2843530" y="1469593"/>
                  </a:lnTo>
                  <a:lnTo>
                    <a:pt x="2822816" y="282930"/>
                  </a:lnTo>
                  <a:lnTo>
                    <a:pt x="2818233" y="236286"/>
                  </a:lnTo>
                  <a:lnTo>
                    <a:pt x="2806550" y="192166"/>
                  </a:lnTo>
                  <a:lnTo>
                    <a:pt x="2788369" y="151154"/>
                  </a:lnTo>
                  <a:lnTo>
                    <a:pt x="2764293" y="113831"/>
                  </a:lnTo>
                  <a:lnTo>
                    <a:pt x="2734925" y="80781"/>
                  </a:lnTo>
                  <a:lnTo>
                    <a:pt x="2700871" y="52585"/>
                  </a:lnTo>
                  <a:lnTo>
                    <a:pt x="2662731" y="29827"/>
                  </a:lnTo>
                  <a:lnTo>
                    <a:pt x="2621111" y="13088"/>
                  </a:lnTo>
                  <a:lnTo>
                    <a:pt x="2576612" y="2952"/>
                  </a:lnTo>
                  <a:lnTo>
                    <a:pt x="2529840" y="0"/>
                  </a:lnTo>
                  <a:close/>
                </a:path>
              </a:pathLst>
            </a:custGeom>
            <a:solidFill>
              <a:srgbClr val="CF2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7299" y="2842011"/>
            <a:ext cx="2125980" cy="145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11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compétence-clé</a:t>
            </a:r>
            <a:r>
              <a:rPr sz="11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1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l’adaptabilité</a:t>
            </a:r>
            <a:endParaRPr sz="1100">
              <a:latin typeface="Calibri"/>
              <a:cs typeface="Calibri"/>
            </a:endParaRPr>
          </a:p>
          <a:p>
            <a:pPr marL="120650" marR="120650" indent="-108585">
              <a:lnSpc>
                <a:spcPts val="1000"/>
              </a:lnSpc>
              <a:spcBef>
                <a:spcPts val="975"/>
              </a:spcBef>
              <a:buFont typeface="Arial"/>
              <a:buChar char="•"/>
              <a:tabLst>
                <a:tab pos="121285" algn="l"/>
              </a:tabLst>
            </a:pP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9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interagit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 avec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personnes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très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différentes</a:t>
            </a:r>
            <a:r>
              <a:rPr sz="90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90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doit</a:t>
            </a:r>
            <a:r>
              <a:rPr sz="90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adapter</a:t>
            </a:r>
            <a:r>
              <a:rPr sz="900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son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discours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(personnes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vulnérables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leur</a:t>
            </a:r>
            <a:r>
              <a:rPr sz="9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entourage,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juges,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professionnels divers).</a:t>
            </a:r>
            <a:endParaRPr sz="900">
              <a:latin typeface="Arial"/>
              <a:cs typeface="Arial"/>
            </a:endParaRPr>
          </a:p>
          <a:p>
            <a:pPr marL="120650" marR="34925" indent="-108585">
              <a:lnSpc>
                <a:spcPts val="1000"/>
              </a:lnSpc>
              <a:spcBef>
                <a:spcPts val="994"/>
              </a:spcBef>
              <a:buFont typeface="Arial"/>
              <a:buChar char="•"/>
              <a:tabLst>
                <a:tab pos="121285" algn="l"/>
              </a:tabLst>
            </a:pP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9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doit avoir des 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connaissances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 dans 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900" i="1" spc="-70" dirty="0">
                <a:solidFill>
                  <a:srgbClr val="FFFFFF"/>
                </a:solidFill>
                <a:latin typeface="Verdana"/>
                <a:cs typeface="Verdana"/>
              </a:rPr>
              <a:t>nombreux</a:t>
            </a:r>
            <a:r>
              <a:rPr sz="900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i="1" spc="-70" dirty="0">
                <a:solidFill>
                  <a:srgbClr val="FFFFFF"/>
                </a:solidFill>
                <a:latin typeface="Verdana"/>
                <a:cs typeface="Verdana"/>
              </a:rPr>
              <a:t>domaines</a:t>
            </a:r>
            <a:r>
              <a:rPr sz="900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i="1" spc="-75" dirty="0">
                <a:solidFill>
                  <a:srgbClr val="FFFFFF"/>
                </a:solidFill>
                <a:latin typeface="Verdana"/>
                <a:cs typeface="Verdana"/>
              </a:rPr>
              <a:t>(juridique,</a:t>
            </a:r>
            <a:r>
              <a:rPr sz="900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Verdana"/>
                <a:cs typeface="Verdana"/>
              </a:rPr>
              <a:t>fiscal,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social,</a:t>
            </a:r>
            <a:r>
              <a:rPr sz="90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administratif,</a:t>
            </a:r>
            <a:r>
              <a:rPr sz="90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médical…).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3999" y="457200"/>
            <a:ext cx="1022985" cy="2660015"/>
            <a:chOff x="503999" y="457200"/>
            <a:chExt cx="1022985" cy="2660015"/>
          </a:xfrm>
        </p:grpSpPr>
        <p:sp>
          <p:nvSpPr>
            <p:cNvPr id="10" name="object 10"/>
            <p:cNvSpPr/>
            <p:nvPr/>
          </p:nvSpPr>
          <p:spPr>
            <a:xfrm>
              <a:off x="1184714" y="2774968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1005" y="0"/>
                  </a:moveTo>
                  <a:lnTo>
                    <a:pt x="125547" y="6107"/>
                  </a:lnTo>
                  <a:lnTo>
                    <a:pt x="84698" y="23345"/>
                  </a:lnTo>
                  <a:lnTo>
                    <a:pt x="50088" y="50082"/>
                  </a:lnTo>
                  <a:lnTo>
                    <a:pt x="23348" y="84689"/>
                  </a:lnTo>
                  <a:lnTo>
                    <a:pt x="6108" y="125535"/>
                  </a:lnTo>
                  <a:lnTo>
                    <a:pt x="0" y="170992"/>
                  </a:lnTo>
                  <a:lnTo>
                    <a:pt x="6108" y="216454"/>
                  </a:lnTo>
                  <a:lnTo>
                    <a:pt x="23348" y="257305"/>
                  </a:lnTo>
                  <a:lnTo>
                    <a:pt x="50088" y="291914"/>
                  </a:lnTo>
                  <a:lnTo>
                    <a:pt x="84698" y="318652"/>
                  </a:lnTo>
                  <a:lnTo>
                    <a:pt x="125547" y="335890"/>
                  </a:lnTo>
                  <a:lnTo>
                    <a:pt x="171005" y="341998"/>
                  </a:lnTo>
                  <a:lnTo>
                    <a:pt x="216463" y="335890"/>
                  </a:lnTo>
                  <a:lnTo>
                    <a:pt x="257312" y="318652"/>
                  </a:lnTo>
                  <a:lnTo>
                    <a:pt x="291922" y="291914"/>
                  </a:lnTo>
                  <a:lnTo>
                    <a:pt x="318662" y="257305"/>
                  </a:lnTo>
                  <a:lnTo>
                    <a:pt x="335902" y="216454"/>
                  </a:lnTo>
                  <a:lnTo>
                    <a:pt x="342011" y="170992"/>
                  </a:lnTo>
                  <a:lnTo>
                    <a:pt x="335902" y="125535"/>
                  </a:lnTo>
                  <a:lnTo>
                    <a:pt x="318662" y="84689"/>
                  </a:lnTo>
                  <a:lnTo>
                    <a:pt x="291922" y="50082"/>
                  </a:lnTo>
                  <a:lnTo>
                    <a:pt x="257312" y="23345"/>
                  </a:lnTo>
                  <a:lnTo>
                    <a:pt x="216463" y="6107"/>
                  </a:lnTo>
                  <a:lnTo>
                    <a:pt x="17100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4671" y="284446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202095" y="71120"/>
                  </a:moveTo>
                  <a:lnTo>
                    <a:pt x="201561" y="71120"/>
                  </a:lnTo>
                  <a:lnTo>
                    <a:pt x="201561" y="69850"/>
                  </a:lnTo>
                  <a:lnTo>
                    <a:pt x="201536" y="68580"/>
                  </a:lnTo>
                  <a:lnTo>
                    <a:pt x="201510" y="67310"/>
                  </a:lnTo>
                  <a:lnTo>
                    <a:pt x="158661" y="67310"/>
                  </a:lnTo>
                  <a:lnTo>
                    <a:pt x="158661" y="68580"/>
                  </a:lnTo>
                  <a:lnTo>
                    <a:pt x="132524" y="68580"/>
                  </a:lnTo>
                  <a:lnTo>
                    <a:pt x="132524" y="67310"/>
                  </a:lnTo>
                  <a:lnTo>
                    <a:pt x="131927" y="67310"/>
                  </a:lnTo>
                  <a:lnTo>
                    <a:pt x="131927" y="1270"/>
                  </a:lnTo>
                  <a:lnTo>
                    <a:pt x="131343" y="1270"/>
                  </a:lnTo>
                  <a:lnTo>
                    <a:pt x="131343" y="0"/>
                  </a:lnTo>
                  <a:lnTo>
                    <a:pt x="90385" y="0"/>
                  </a:lnTo>
                  <a:lnTo>
                    <a:pt x="90385" y="1270"/>
                  </a:lnTo>
                  <a:lnTo>
                    <a:pt x="66827" y="1270"/>
                  </a:lnTo>
                  <a:lnTo>
                    <a:pt x="66827" y="67310"/>
                  </a:lnTo>
                  <a:lnTo>
                    <a:pt x="67424" y="67310"/>
                  </a:lnTo>
                  <a:lnTo>
                    <a:pt x="67424" y="68580"/>
                  </a:lnTo>
                  <a:lnTo>
                    <a:pt x="67449" y="69850"/>
                  </a:lnTo>
                  <a:lnTo>
                    <a:pt x="13195" y="69850"/>
                  </a:lnTo>
                  <a:lnTo>
                    <a:pt x="13195" y="71120"/>
                  </a:lnTo>
                  <a:lnTo>
                    <a:pt x="0" y="71120"/>
                  </a:lnTo>
                  <a:lnTo>
                    <a:pt x="0" y="132080"/>
                  </a:lnTo>
                  <a:lnTo>
                    <a:pt x="533" y="132080"/>
                  </a:lnTo>
                  <a:lnTo>
                    <a:pt x="533" y="133350"/>
                  </a:lnTo>
                  <a:lnTo>
                    <a:pt x="558" y="134620"/>
                  </a:lnTo>
                  <a:lnTo>
                    <a:pt x="584" y="135890"/>
                  </a:lnTo>
                  <a:lnTo>
                    <a:pt x="32029" y="135890"/>
                  </a:lnTo>
                  <a:lnTo>
                    <a:pt x="32029" y="134620"/>
                  </a:lnTo>
                  <a:lnTo>
                    <a:pt x="68592" y="134620"/>
                  </a:lnTo>
                  <a:lnTo>
                    <a:pt x="68592" y="135890"/>
                  </a:lnTo>
                  <a:lnTo>
                    <a:pt x="69176" y="135890"/>
                  </a:lnTo>
                  <a:lnTo>
                    <a:pt x="69176" y="201930"/>
                  </a:lnTo>
                  <a:lnTo>
                    <a:pt x="69773" y="201930"/>
                  </a:lnTo>
                  <a:lnTo>
                    <a:pt x="69773" y="203200"/>
                  </a:lnTo>
                  <a:lnTo>
                    <a:pt x="100495" y="203200"/>
                  </a:lnTo>
                  <a:lnTo>
                    <a:pt x="100495" y="201930"/>
                  </a:lnTo>
                  <a:lnTo>
                    <a:pt x="134289" y="201930"/>
                  </a:lnTo>
                  <a:lnTo>
                    <a:pt x="134289" y="135890"/>
                  </a:lnTo>
                  <a:lnTo>
                    <a:pt x="133705" y="135890"/>
                  </a:lnTo>
                  <a:lnTo>
                    <a:pt x="133705" y="134620"/>
                  </a:lnTo>
                  <a:lnTo>
                    <a:pt x="133680" y="133350"/>
                  </a:lnTo>
                  <a:lnTo>
                    <a:pt x="177952" y="133350"/>
                  </a:lnTo>
                  <a:lnTo>
                    <a:pt x="177952" y="132080"/>
                  </a:lnTo>
                  <a:lnTo>
                    <a:pt x="202095" y="132080"/>
                  </a:lnTo>
                  <a:lnTo>
                    <a:pt x="202095" y="71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999" y="457200"/>
              <a:ext cx="477520" cy="127000"/>
            </a:xfrm>
            <a:custGeom>
              <a:avLst/>
              <a:gdLst/>
              <a:ahLst/>
              <a:cxnLst/>
              <a:rect l="l" t="t" r="r" b="b"/>
              <a:pathLst>
                <a:path w="477519" h="127000">
                  <a:moveTo>
                    <a:pt x="476999" y="0"/>
                  </a:moveTo>
                  <a:lnTo>
                    <a:pt x="0" y="0"/>
                  </a:lnTo>
                  <a:lnTo>
                    <a:pt x="0" y="126860"/>
                  </a:lnTo>
                  <a:lnTo>
                    <a:pt x="476999" y="126860"/>
                  </a:lnTo>
                  <a:lnTo>
                    <a:pt x="476999" y="0"/>
                  </a:lnTo>
                  <a:close/>
                </a:path>
              </a:pathLst>
            </a:custGeom>
            <a:solidFill>
              <a:srgbClr val="CF2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6300" y="4405344"/>
            <a:ext cx="3653154" cy="15875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7620">
              <a:lnSpc>
                <a:spcPct val="92300"/>
              </a:lnSpc>
              <a:spcBef>
                <a:spcPts val="375"/>
              </a:spcBef>
            </a:pPr>
            <a:r>
              <a:rPr sz="3000" b="1" spc="-50" dirty="0">
                <a:solidFill>
                  <a:srgbClr val="783F98"/>
                </a:solidFill>
                <a:latin typeface="Perpetua Titling MT"/>
                <a:cs typeface="Perpetua Titling MT"/>
              </a:rPr>
              <a:t>«</a:t>
            </a:r>
            <a:r>
              <a:rPr sz="3000" b="1" spc="-615" dirty="0">
                <a:solidFill>
                  <a:srgbClr val="783F98"/>
                </a:solidFill>
                <a:latin typeface="Perpetua Titling MT"/>
                <a:cs typeface="Perpetua Titling MT"/>
              </a:rPr>
              <a:t> </a:t>
            </a:r>
            <a:r>
              <a:rPr sz="1500" b="1" i="1" spc="-75" dirty="0">
                <a:solidFill>
                  <a:srgbClr val="783F98"/>
                </a:solidFill>
                <a:latin typeface="Arial"/>
                <a:cs typeface="Arial"/>
              </a:rPr>
              <a:t>L’accompagnement</a:t>
            </a:r>
            <a:r>
              <a:rPr sz="1500" b="1" i="1" spc="-3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80" dirty="0">
                <a:solidFill>
                  <a:srgbClr val="783F98"/>
                </a:solidFill>
                <a:latin typeface="Arial"/>
                <a:cs typeface="Arial"/>
              </a:rPr>
              <a:t>de</a:t>
            </a:r>
            <a:r>
              <a:rPr sz="1500" b="1" i="1" spc="-4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la</a:t>
            </a:r>
            <a:r>
              <a:rPr sz="1500" b="1" i="1" spc="-3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65" dirty="0">
                <a:solidFill>
                  <a:srgbClr val="783F98"/>
                </a:solidFill>
                <a:latin typeface="Arial"/>
                <a:cs typeface="Arial"/>
              </a:rPr>
              <a:t>personne</a:t>
            </a:r>
            <a:r>
              <a:rPr sz="1500" b="1" i="1" spc="-3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50" dirty="0">
                <a:solidFill>
                  <a:srgbClr val="783F98"/>
                </a:solidFill>
                <a:latin typeface="Arial"/>
                <a:cs typeface="Arial"/>
              </a:rPr>
              <a:t>dans </a:t>
            </a: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le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65" dirty="0">
                <a:solidFill>
                  <a:srgbClr val="783F98"/>
                </a:solidFill>
                <a:latin typeface="Arial"/>
                <a:cs typeface="Arial"/>
              </a:rPr>
              <a:t>cadre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80" dirty="0">
                <a:solidFill>
                  <a:srgbClr val="783F98"/>
                </a:solidFill>
                <a:latin typeface="Arial"/>
                <a:cs typeface="Arial"/>
              </a:rPr>
              <a:t>de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la</a:t>
            </a:r>
            <a:r>
              <a:rPr sz="1500" b="1" i="1" spc="-2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50" dirty="0">
                <a:solidFill>
                  <a:srgbClr val="783F98"/>
                </a:solidFill>
                <a:latin typeface="Arial"/>
                <a:cs typeface="Arial"/>
              </a:rPr>
              <a:t>protection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80" dirty="0">
                <a:solidFill>
                  <a:srgbClr val="783F98"/>
                </a:solidFill>
                <a:latin typeface="Arial"/>
                <a:cs typeface="Arial"/>
              </a:rPr>
              <a:t>juridique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20" dirty="0">
                <a:solidFill>
                  <a:srgbClr val="783F98"/>
                </a:solidFill>
                <a:latin typeface="Arial"/>
                <a:cs typeface="Arial"/>
              </a:rPr>
              <a:t>vise </a:t>
            </a:r>
            <a:r>
              <a:rPr sz="1500" b="1" i="1" spc="-55" dirty="0">
                <a:solidFill>
                  <a:srgbClr val="783F98"/>
                </a:solidFill>
                <a:latin typeface="Arial"/>
                <a:cs typeface="Arial"/>
              </a:rPr>
              <a:t>principalement</a:t>
            </a:r>
            <a:r>
              <a:rPr sz="1500" b="1" i="1" spc="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50" dirty="0">
                <a:solidFill>
                  <a:srgbClr val="783F98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à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70" dirty="0">
                <a:solidFill>
                  <a:srgbClr val="783F98"/>
                </a:solidFill>
                <a:latin typeface="Arial"/>
                <a:cs typeface="Arial"/>
              </a:rPr>
              <a:t>consolider</a:t>
            </a:r>
            <a:r>
              <a:rPr sz="1500" b="1" i="1" spc="-2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50" dirty="0">
                <a:solidFill>
                  <a:srgbClr val="783F98"/>
                </a:solidFill>
                <a:latin typeface="Arial"/>
                <a:cs typeface="Arial"/>
              </a:rPr>
              <a:t>certains</a:t>
            </a:r>
            <a:r>
              <a:rPr sz="1500" b="1" i="1" spc="-2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35" dirty="0">
                <a:solidFill>
                  <a:srgbClr val="783F98"/>
                </a:solidFill>
                <a:latin typeface="Arial"/>
                <a:cs typeface="Arial"/>
              </a:rPr>
              <a:t>actes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783F98"/>
                </a:solidFill>
                <a:latin typeface="Arial"/>
                <a:cs typeface="Arial"/>
              </a:rPr>
              <a:t>juridiques,</a:t>
            </a:r>
            <a:endParaRPr sz="15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b="1" i="1" spc="-90" dirty="0">
                <a:solidFill>
                  <a:srgbClr val="783F98"/>
                </a:solidFill>
                <a:latin typeface="Trebuchet MS"/>
                <a:cs typeface="Trebuchet MS"/>
              </a:rPr>
              <a:t>à</a:t>
            </a:r>
            <a:r>
              <a:rPr sz="1500" b="1" i="1" spc="-50" dirty="0">
                <a:solidFill>
                  <a:srgbClr val="783F98"/>
                </a:solidFill>
                <a:latin typeface="Trebuchet MS"/>
                <a:cs typeface="Trebuchet MS"/>
              </a:rPr>
              <a:t> </a:t>
            </a:r>
            <a:r>
              <a:rPr sz="1500" b="1" i="1" spc="-80" dirty="0">
                <a:solidFill>
                  <a:srgbClr val="783F98"/>
                </a:solidFill>
                <a:latin typeface="Trebuchet MS"/>
                <a:cs typeface="Trebuchet MS"/>
              </a:rPr>
              <a:t>vérifier</a:t>
            </a:r>
            <a:r>
              <a:rPr sz="1500" b="1" i="1" spc="-50" dirty="0">
                <a:solidFill>
                  <a:srgbClr val="783F98"/>
                </a:solidFill>
                <a:latin typeface="Trebuchet MS"/>
                <a:cs typeface="Trebuchet MS"/>
              </a:rPr>
              <a:t> </a:t>
            </a:r>
            <a:r>
              <a:rPr sz="1500" b="1" i="1" spc="-65" dirty="0">
                <a:solidFill>
                  <a:srgbClr val="783F98"/>
                </a:solidFill>
                <a:latin typeface="Trebuchet MS"/>
                <a:cs typeface="Trebuchet MS"/>
              </a:rPr>
              <a:t>l’existence</a:t>
            </a:r>
            <a:r>
              <a:rPr sz="1500" b="1" i="1" spc="-45" dirty="0">
                <a:solidFill>
                  <a:srgbClr val="783F98"/>
                </a:solidFill>
                <a:latin typeface="Trebuchet MS"/>
                <a:cs typeface="Trebuchet MS"/>
              </a:rPr>
              <a:t> </a:t>
            </a:r>
            <a:r>
              <a:rPr sz="1500" b="1" i="1" spc="-80" dirty="0">
                <a:solidFill>
                  <a:srgbClr val="783F98"/>
                </a:solidFill>
                <a:latin typeface="Trebuchet MS"/>
                <a:cs typeface="Trebuchet MS"/>
              </a:rPr>
              <a:t>d’un</a:t>
            </a:r>
            <a:r>
              <a:rPr sz="1500" b="1" i="1" spc="-50" dirty="0">
                <a:solidFill>
                  <a:srgbClr val="783F98"/>
                </a:solidFill>
                <a:latin typeface="Trebuchet MS"/>
                <a:cs typeface="Trebuchet MS"/>
              </a:rPr>
              <a:t> </a:t>
            </a:r>
            <a:r>
              <a:rPr sz="1500" b="1" i="1" spc="-25" dirty="0">
                <a:solidFill>
                  <a:srgbClr val="783F98"/>
                </a:solidFill>
                <a:latin typeface="Trebuchet MS"/>
                <a:cs typeface="Trebuchet MS"/>
              </a:rPr>
              <a:t>consentement </a:t>
            </a: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et</a:t>
            </a:r>
            <a:r>
              <a:rPr sz="1500" b="1" i="1" spc="-3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la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40" dirty="0">
                <a:solidFill>
                  <a:srgbClr val="783F98"/>
                </a:solidFill>
                <a:latin typeface="Arial"/>
                <a:cs typeface="Arial"/>
              </a:rPr>
              <a:t>manifestation</a:t>
            </a:r>
            <a:r>
              <a:rPr sz="1500" b="1" i="1" spc="-3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80" dirty="0">
                <a:solidFill>
                  <a:srgbClr val="783F98"/>
                </a:solidFill>
                <a:latin typeface="Arial"/>
                <a:cs typeface="Arial"/>
              </a:rPr>
              <a:t>de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100" dirty="0">
                <a:solidFill>
                  <a:srgbClr val="783F98"/>
                </a:solidFill>
                <a:latin typeface="Arial"/>
                <a:cs typeface="Arial"/>
              </a:rPr>
              <a:t>ce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783F98"/>
                </a:solidFill>
                <a:latin typeface="Arial"/>
                <a:cs typeface="Arial"/>
              </a:rPr>
              <a:t>dernier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300" y="5967444"/>
            <a:ext cx="335787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à</a:t>
            </a:r>
            <a:r>
              <a:rPr sz="1500" b="1" i="1" spc="-9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40" dirty="0">
                <a:solidFill>
                  <a:srgbClr val="783F98"/>
                </a:solidFill>
                <a:latin typeface="Arial"/>
                <a:cs typeface="Arial"/>
              </a:rPr>
              <a:t>aider</a:t>
            </a:r>
            <a:r>
              <a:rPr sz="1500" b="1" i="1" spc="-6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la</a:t>
            </a:r>
            <a:r>
              <a:rPr sz="1500" b="1" i="1" spc="-7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65" dirty="0">
                <a:solidFill>
                  <a:srgbClr val="783F98"/>
                </a:solidFill>
                <a:latin typeface="Arial"/>
                <a:cs typeface="Arial"/>
              </a:rPr>
              <a:t>personne</a:t>
            </a:r>
            <a:r>
              <a:rPr sz="1500" b="1" i="1" spc="-4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à</a:t>
            </a:r>
            <a:r>
              <a:rPr sz="1500" b="1" i="1" spc="-6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783F98"/>
                </a:solidFill>
                <a:latin typeface="Arial"/>
                <a:cs typeface="Arial"/>
              </a:rPr>
              <a:t>faire</a:t>
            </a:r>
            <a:r>
              <a:rPr sz="1500" b="1" i="1" spc="-70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30" dirty="0">
                <a:solidFill>
                  <a:srgbClr val="783F98"/>
                </a:solidFill>
                <a:latin typeface="Arial"/>
                <a:cs typeface="Arial"/>
              </a:rPr>
              <a:t>valoir</a:t>
            </a:r>
            <a:r>
              <a:rPr sz="1500" b="1" i="1" spc="-65" dirty="0">
                <a:solidFill>
                  <a:srgbClr val="783F98"/>
                </a:solidFill>
                <a:latin typeface="Arial"/>
                <a:cs typeface="Arial"/>
              </a:rPr>
              <a:t> </a:t>
            </a:r>
            <a:r>
              <a:rPr sz="1500" b="1" i="1" spc="-25" dirty="0">
                <a:solidFill>
                  <a:srgbClr val="783F98"/>
                </a:solidFill>
                <a:latin typeface="Arial"/>
                <a:cs typeface="Arial"/>
              </a:rPr>
              <a:t>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4900" y="5848882"/>
            <a:ext cx="3433445" cy="983615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500" b="1" i="1" spc="-60" dirty="0">
                <a:solidFill>
                  <a:srgbClr val="783F98"/>
                </a:solidFill>
                <a:latin typeface="Trebuchet MS"/>
                <a:cs typeface="Trebuchet MS"/>
              </a:rPr>
              <a:t>droits</a:t>
            </a:r>
            <a:r>
              <a:rPr sz="1500" b="1" i="1" spc="-50" dirty="0">
                <a:solidFill>
                  <a:srgbClr val="783F98"/>
                </a:solidFill>
                <a:latin typeface="Trebuchet MS"/>
                <a:cs typeface="Trebuchet MS"/>
              </a:rPr>
              <a:t> fondamentaux.</a:t>
            </a:r>
            <a:r>
              <a:rPr sz="1500" b="1" i="1" spc="-25" dirty="0">
                <a:solidFill>
                  <a:srgbClr val="783F98"/>
                </a:solidFill>
                <a:latin typeface="Trebuchet MS"/>
                <a:cs typeface="Trebuchet MS"/>
              </a:rPr>
              <a:t> </a:t>
            </a:r>
            <a:r>
              <a:rPr sz="3000" b="1" spc="-50" dirty="0">
                <a:solidFill>
                  <a:srgbClr val="783F98"/>
                </a:solidFill>
                <a:latin typeface="Perpetua Titling MT"/>
                <a:cs typeface="Perpetua Titling MT"/>
              </a:rPr>
              <a:t>»</a:t>
            </a:r>
            <a:endParaRPr sz="3000">
              <a:latin typeface="Perpetua Titling MT"/>
              <a:cs typeface="Perpetua Titling MT"/>
            </a:endParaRPr>
          </a:p>
          <a:p>
            <a:pPr marL="1864360" marR="5080" indent="119380">
              <a:lnSpc>
                <a:spcPct val="111000"/>
              </a:lnSpc>
              <a:spcBef>
                <a:spcPts val="31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Définition du </a:t>
            </a:r>
            <a:r>
              <a:rPr sz="750" spc="-90" dirty="0">
                <a:solidFill>
                  <a:srgbClr val="231F20"/>
                </a:solidFill>
                <a:latin typeface="Arial"/>
                <a:cs typeface="Arial"/>
              </a:rPr>
              <a:t>GESTO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et 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validée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l’ensemble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fédérations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-60" dirty="0">
                <a:solidFill>
                  <a:srgbClr val="231F20"/>
                </a:solidFill>
                <a:latin typeface="Arial"/>
                <a:cs typeface="Arial"/>
              </a:rPr>
              <a:t>MJPM.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10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2367915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1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FAISONS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CONNAISSANCE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45353"/>
            <a:ext cx="5063490" cy="1637030"/>
          </a:xfrm>
          <a:custGeom>
            <a:avLst/>
            <a:gdLst/>
            <a:ahLst/>
            <a:cxnLst/>
            <a:rect l="l" t="t" r="r" b="b"/>
            <a:pathLst>
              <a:path w="5063490" h="1637030">
                <a:moveTo>
                  <a:pt x="0" y="0"/>
                </a:moveTo>
                <a:lnTo>
                  <a:pt x="0" y="1332191"/>
                </a:lnTo>
                <a:lnTo>
                  <a:pt x="4981917" y="1636903"/>
                </a:lnTo>
                <a:lnTo>
                  <a:pt x="5063083" y="309676"/>
                </a:lnTo>
                <a:lnTo>
                  <a:pt x="0" y="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439" y="596486"/>
            <a:ext cx="3291204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dirty="0"/>
              <a:t>MANDATAIRE</a:t>
            </a:r>
            <a:r>
              <a:rPr sz="1800" spc="275" dirty="0"/>
              <a:t> </a:t>
            </a:r>
            <a:r>
              <a:rPr sz="1800" spc="-10" dirty="0"/>
              <a:t>JUDICIAIRE</a:t>
            </a:r>
            <a:endParaRPr sz="1800"/>
          </a:p>
          <a:p>
            <a:pPr marL="12700">
              <a:lnSpc>
                <a:spcPts val="2080"/>
              </a:lnSpc>
            </a:pPr>
            <a:r>
              <a:rPr sz="1800" dirty="0"/>
              <a:t>À</a:t>
            </a:r>
            <a:r>
              <a:rPr sz="1800" spc="30" dirty="0"/>
              <a:t> </a:t>
            </a:r>
            <a:r>
              <a:rPr sz="1800" dirty="0"/>
              <a:t>LA</a:t>
            </a:r>
            <a:r>
              <a:rPr sz="1800" spc="30" dirty="0"/>
              <a:t> </a:t>
            </a:r>
            <a:r>
              <a:rPr sz="1800" spc="50" dirty="0"/>
              <a:t>PROTECTION</a:t>
            </a:r>
            <a:r>
              <a:rPr sz="1800" spc="35" dirty="0"/>
              <a:t> </a:t>
            </a:r>
            <a:r>
              <a:rPr sz="1800" spc="95" dirty="0"/>
              <a:t>DES</a:t>
            </a:r>
            <a:r>
              <a:rPr sz="1800" spc="30" dirty="0"/>
              <a:t> </a:t>
            </a:r>
            <a:r>
              <a:rPr sz="1800" spc="-10" dirty="0"/>
              <a:t>MAJEURS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2991681" y="1306987"/>
            <a:ext cx="1701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Un</a:t>
            </a:r>
            <a:r>
              <a:rPr sz="1200" b="1" spc="229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professionnel</a:t>
            </a:r>
            <a:r>
              <a:rPr sz="1200" b="1" spc="2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au</a:t>
            </a:r>
            <a:r>
              <a:rPr sz="1200" b="1" spc="229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BAE33"/>
                </a:solidFill>
                <a:latin typeface="Calibri"/>
                <a:cs typeface="Calibri"/>
              </a:rPr>
              <a:t>sein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9984" y="1433847"/>
            <a:ext cx="1183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d’un</a:t>
            </a:r>
            <a:r>
              <a:rPr sz="1200" b="1" spc="6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FBAE33"/>
                </a:solidFill>
                <a:latin typeface="Calibri"/>
                <a:cs typeface="Calibri"/>
              </a:rPr>
              <a:t>écosystème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8180" y="1966688"/>
            <a:ext cx="2816860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60" dirty="0">
                <a:solidFill>
                  <a:srgbClr val="7A479C"/>
                </a:solidFill>
                <a:latin typeface="Calibri"/>
                <a:cs typeface="Calibri"/>
              </a:rPr>
              <a:t>Le</a:t>
            </a:r>
            <a:r>
              <a:rPr sz="1000" b="1" spc="95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champ</a:t>
            </a:r>
            <a:r>
              <a:rPr sz="1000" b="1" spc="100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d’action</a:t>
            </a:r>
            <a:r>
              <a:rPr sz="1000" b="1" spc="100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A479C"/>
                </a:solidFill>
                <a:latin typeface="Tahoma"/>
                <a:cs typeface="Tahoma"/>
              </a:rPr>
              <a:t>du</a:t>
            </a:r>
            <a:r>
              <a:rPr sz="1000" spc="15" dirty="0">
                <a:solidFill>
                  <a:srgbClr val="7A479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7A479C"/>
                </a:solidFill>
                <a:latin typeface="Tahoma"/>
                <a:cs typeface="Tahoma"/>
              </a:rPr>
              <a:t>MJPM</a:t>
            </a:r>
            <a:r>
              <a:rPr sz="1000" spc="15" dirty="0">
                <a:solidFill>
                  <a:srgbClr val="7A479C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7A479C"/>
                </a:solidFill>
                <a:latin typeface="Tahoma"/>
                <a:cs typeface="Tahoma"/>
              </a:rPr>
              <a:t>est</a:t>
            </a:r>
            <a:r>
              <a:rPr sz="1000" spc="15" dirty="0">
                <a:solidFill>
                  <a:srgbClr val="7A479C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limité</a:t>
            </a:r>
            <a:r>
              <a:rPr sz="1000" b="1" spc="100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par</a:t>
            </a:r>
            <a:r>
              <a:rPr sz="1000" b="1" spc="100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la</a:t>
            </a:r>
            <a:r>
              <a:rPr sz="1000" b="1" spc="100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loi</a:t>
            </a:r>
            <a:r>
              <a:rPr sz="1000" b="1" spc="100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7A479C"/>
                </a:solidFill>
                <a:latin typeface="Calibri"/>
                <a:cs typeface="Calibri"/>
              </a:rPr>
              <a:t>et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par</a:t>
            </a:r>
            <a:r>
              <a:rPr sz="1000" b="1" spc="70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le</a:t>
            </a:r>
            <a:r>
              <a:rPr sz="1000" b="1" spc="75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A479C"/>
                </a:solidFill>
                <a:latin typeface="Calibri"/>
                <a:cs typeface="Calibri"/>
              </a:rPr>
              <a:t>mandat</a:t>
            </a:r>
            <a:r>
              <a:rPr sz="1000" b="1" spc="75" dirty="0">
                <a:solidFill>
                  <a:srgbClr val="7A479C"/>
                </a:solidFill>
                <a:latin typeface="Calibri"/>
                <a:cs typeface="Calibri"/>
              </a:rPr>
              <a:t> </a:t>
            </a:r>
            <a:r>
              <a:rPr sz="1000" spc="-90" dirty="0">
                <a:solidFill>
                  <a:srgbClr val="7A479C"/>
                </a:solidFill>
                <a:latin typeface="Verdana"/>
                <a:cs typeface="Verdana"/>
              </a:rPr>
              <a:t>qui</a:t>
            </a:r>
            <a:r>
              <a:rPr sz="1000" spc="-50" dirty="0">
                <a:solidFill>
                  <a:srgbClr val="7A479C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7A479C"/>
                </a:solidFill>
                <a:latin typeface="Verdana"/>
                <a:cs typeface="Verdana"/>
              </a:rPr>
              <a:t>lui</a:t>
            </a:r>
            <a:r>
              <a:rPr sz="1000" spc="-50" dirty="0">
                <a:solidFill>
                  <a:srgbClr val="7A479C"/>
                </a:solidFill>
                <a:latin typeface="Verdana"/>
                <a:cs typeface="Verdana"/>
              </a:rPr>
              <a:t> est </a:t>
            </a:r>
            <a:r>
              <a:rPr sz="1000" spc="-55" dirty="0">
                <a:solidFill>
                  <a:srgbClr val="7A479C"/>
                </a:solidFill>
                <a:latin typeface="Verdana"/>
                <a:cs typeface="Verdana"/>
              </a:rPr>
              <a:t>confié</a:t>
            </a:r>
            <a:r>
              <a:rPr sz="1000" spc="-50" dirty="0">
                <a:solidFill>
                  <a:srgbClr val="7A479C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7A479C"/>
                </a:solidFill>
                <a:latin typeface="Verdana"/>
                <a:cs typeface="Verdana"/>
              </a:rPr>
              <a:t>par</a:t>
            </a:r>
            <a:r>
              <a:rPr sz="1000" spc="-50" dirty="0">
                <a:solidFill>
                  <a:srgbClr val="7A479C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7A479C"/>
                </a:solidFill>
                <a:latin typeface="Verdana"/>
                <a:cs typeface="Verdana"/>
              </a:rPr>
              <a:t>le</a:t>
            </a:r>
            <a:r>
              <a:rPr sz="1000" spc="-50" dirty="0">
                <a:solidFill>
                  <a:srgbClr val="7A479C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7A479C"/>
                </a:solidFill>
                <a:latin typeface="Verdana"/>
                <a:cs typeface="Verdana"/>
              </a:rPr>
              <a:t>juge.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3663" y="4347006"/>
            <a:ext cx="3749675" cy="930910"/>
          </a:xfrm>
          <a:custGeom>
            <a:avLst/>
            <a:gdLst/>
            <a:ahLst/>
            <a:cxnLst/>
            <a:rect l="l" t="t" r="r" b="b"/>
            <a:pathLst>
              <a:path w="3749675" h="930910">
                <a:moveTo>
                  <a:pt x="1543850" y="36004"/>
                </a:moveTo>
                <a:lnTo>
                  <a:pt x="1541030" y="21996"/>
                </a:lnTo>
                <a:lnTo>
                  <a:pt x="1533309" y="10553"/>
                </a:lnTo>
                <a:lnTo>
                  <a:pt x="1521866" y="2832"/>
                </a:lnTo>
                <a:lnTo>
                  <a:pt x="1507845" y="0"/>
                </a:lnTo>
                <a:lnTo>
                  <a:pt x="36004" y="0"/>
                </a:lnTo>
                <a:lnTo>
                  <a:pt x="21996" y="2832"/>
                </a:lnTo>
                <a:lnTo>
                  <a:pt x="10553" y="10553"/>
                </a:lnTo>
                <a:lnTo>
                  <a:pt x="2832" y="21996"/>
                </a:lnTo>
                <a:lnTo>
                  <a:pt x="0" y="36004"/>
                </a:lnTo>
                <a:lnTo>
                  <a:pt x="0" y="894892"/>
                </a:lnTo>
                <a:lnTo>
                  <a:pt x="2832" y="908913"/>
                </a:lnTo>
                <a:lnTo>
                  <a:pt x="10553" y="920356"/>
                </a:lnTo>
                <a:lnTo>
                  <a:pt x="21996" y="928077"/>
                </a:lnTo>
                <a:lnTo>
                  <a:pt x="36004" y="930897"/>
                </a:lnTo>
                <a:lnTo>
                  <a:pt x="1507845" y="930897"/>
                </a:lnTo>
                <a:lnTo>
                  <a:pt x="1521866" y="928077"/>
                </a:lnTo>
                <a:lnTo>
                  <a:pt x="1533309" y="920356"/>
                </a:lnTo>
                <a:lnTo>
                  <a:pt x="1541030" y="908913"/>
                </a:lnTo>
                <a:lnTo>
                  <a:pt x="1543850" y="894892"/>
                </a:lnTo>
                <a:lnTo>
                  <a:pt x="1543850" y="36004"/>
                </a:lnTo>
                <a:close/>
              </a:path>
              <a:path w="3749675" h="930910">
                <a:moveTo>
                  <a:pt x="3749332" y="62331"/>
                </a:moveTo>
                <a:lnTo>
                  <a:pt x="3746500" y="48323"/>
                </a:lnTo>
                <a:lnTo>
                  <a:pt x="3738791" y="36880"/>
                </a:lnTo>
                <a:lnTo>
                  <a:pt x="3727335" y="29159"/>
                </a:lnTo>
                <a:lnTo>
                  <a:pt x="3713327" y="26327"/>
                </a:lnTo>
                <a:lnTo>
                  <a:pt x="2183333" y="26327"/>
                </a:lnTo>
                <a:lnTo>
                  <a:pt x="2169312" y="29159"/>
                </a:lnTo>
                <a:lnTo>
                  <a:pt x="2157869" y="36880"/>
                </a:lnTo>
                <a:lnTo>
                  <a:pt x="2150160" y="48323"/>
                </a:lnTo>
                <a:lnTo>
                  <a:pt x="2147328" y="62331"/>
                </a:lnTo>
                <a:lnTo>
                  <a:pt x="2147328" y="884110"/>
                </a:lnTo>
                <a:lnTo>
                  <a:pt x="2150160" y="898118"/>
                </a:lnTo>
                <a:lnTo>
                  <a:pt x="2157869" y="909561"/>
                </a:lnTo>
                <a:lnTo>
                  <a:pt x="2169312" y="917282"/>
                </a:lnTo>
                <a:lnTo>
                  <a:pt x="2183333" y="920102"/>
                </a:lnTo>
                <a:lnTo>
                  <a:pt x="3713327" y="920102"/>
                </a:lnTo>
                <a:lnTo>
                  <a:pt x="3727335" y="917282"/>
                </a:lnTo>
                <a:lnTo>
                  <a:pt x="3738791" y="909561"/>
                </a:lnTo>
                <a:lnTo>
                  <a:pt x="3746500" y="898118"/>
                </a:lnTo>
                <a:lnTo>
                  <a:pt x="3749332" y="884110"/>
                </a:lnTo>
                <a:lnTo>
                  <a:pt x="3749332" y="62331"/>
                </a:lnTo>
                <a:close/>
              </a:path>
            </a:pathLst>
          </a:custGeom>
          <a:solidFill>
            <a:srgbClr val="37363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960" y="2459163"/>
            <a:ext cx="1345565" cy="604520"/>
          </a:xfrm>
          <a:custGeom>
            <a:avLst/>
            <a:gdLst/>
            <a:ahLst/>
            <a:cxnLst/>
            <a:rect l="l" t="t" r="r" b="b"/>
            <a:pathLst>
              <a:path w="1345564" h="604519">
                <a:moveTo>
                  <a:pt x="130953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567905"/>
                </a:lnTo>
                <a:lnTo>
                  <a:pt x="2828" y="581921"/>
                </a:lnTo>
                <a:lnTo>
                  <a:pt x="10544" y="593366"/>
                </a:lnTo>
                <a:lnTo>
                  <a:pt x="21988" y="601081"/>
                </a:lnTo>
                <a:lnTo>
                  <a:pt x="36004" y="603910"/>
                </a:lnTo>
                <a:lnTo>
                  <a:pt x="1309535" y="603910"/>
                </a:lnTo>
                <a:lnTo>
                  <a:pt x="1323551" y="601081"/>
                </a:lnTo>
                <a:lnTo>
                  <a:pt x="1334995" y="593366"/>
                </a:lnTo>
                <a:lnTo>
                  <a:pt x="1342710" y="581921"/>
                </a:lnTo>
                <a:lnTo>
                  <a:pt x="1345539" y="567905"/>
                </a:lnTo>
                <a:lnTo>
                  <a:pt x="1345539" y="36004"/>
                </a:lnTo>
                <a:lnTo>
                  <a:pt x="1342710" y="21988"/>
                </a:lnTo>
                <a:lnTo>
                  <a:pt x="1334995" y="10544"/>
                </a:lnTo>
                <a:lnTo>
                  <a:pt x="1323551" y="2828"/>
                </a:lnTo>
                <a:lnTo>
                  <a:pt x="1309535" y="0"/>
                </a:lnTo>
                <a:close/>
              </a:path>
            </a:pathLst>
          </a:custGeom>
          <a:solidFill>
            <a:srgbClr val="37363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0996" y="2459163"/>
            <a:ext cx="1602105" cy="535305"/>
          </a:xfrm>
          <a:custGeom>
            <a:avLst/>
            <a:gdLst/>
            <a:ahLst/>
            <a:cxnLst/>
            <a:rect l="l" t="t" r="r" b="b"/>
            <a:pathLst>
              <a:path w="1602104" h="535305">
                <a:moveTo>
                  <a:pt x="1565998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499249"/>
                </a:lnTo>
                <a:lnTo>
                  <a:pt x="2828" y="513260"/>
                </a:lnTo>
                <a:lnTo>
                  <a:pt x="10544" y="524705"/>
                </a:lnTo>
                <a:lnTo>
                  <a:pt x="21988" y="532423"/>
                </a:lnTo>
                <a:lnTo>
                  <a:pt x="36004" y="535254"/>
                </a:lnTo>
                <a:lnTo>
                  <a:pt x="1565998" y="535254"/>
                </a:lnTo>
                <a:lnTo>
                  <a:pt x="1580014" y="532423"/>
                </a:lnTo>
                <a:lnTo>
                  <a:pt x="1591459" y="524705"/>
                </a:lnTo>
                <a:lnTo>
                  <a:pt x="1599174" y="513260"/>
                </a:lnTo>
                <a:lnTo>
                  <a:pt x="1602003" y="499249"/>
                </a:lnTo>
                <a:lnTo>
                  <a:pt x="1602003" y="36004"/>
                </a:lnTo>
                <a:lnTo>
                  <a:pt x="1599174" y="21988"/>
                </a:lnTo>
                <a:lnTo>
                  <a:pt x="1591459" y="10544"/>
                </a:lnTo>
                <a:lnTo>
                  <a:pt x="1580014" y="2828"/>
                </a:lnTo>
                <a:lnTo>
                  <a:pt x="1565998" y="0"/>
                </a:lnTo>
                <a:close/>
              </a:path>
            </a:pathLst>
          </a:custGeom>
          <a:solidFill>
            <a:srgbClr val="37363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0800" y="4389734"/>
            <a:ext cx="1298575" cy="7950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1594" marR="13081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MJPM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remplace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pas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r>
              <a:rPr sz="9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structures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accompagnements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proposés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tout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chacun,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dans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droit </a:t>
            </a:r>
            <a:r>
              <a:rPr sz="900" spc="-10" dirty="0" err="1">
                <a:solidFill>
                  <a:srgbClr val="FFFFFF"/>
                </a:solidFill>
                <a:latin typeface="Tahoma"/>
                <a:cs typeface="Tahoma"/>
              </a:rPr>
              <a:t>commun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8899" y="2486830"/>
            <a:ext cx="1191260" cy="53860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MJPM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fait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pas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systématiquement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place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personne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protégée.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4300" y="2613690"/>
            <a:ext cx="1350010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6360" marR="158115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MJPM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remplace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pas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 err="1">
                <a:solidFill>
                  <a:srgbClr val="FFFFFF"/>
                </a:solidFill>
                <a:latin typeface="Tahoma"/>
                <a:cs typeface="Tahoma"/>
              </a:rPr>
              <a:t>famille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4300" y="4516594"/>
            <a:ext cx="1189355" cy="91217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6360" marR="23495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MJPM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n’a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pas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plus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pouvoir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les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acteurs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du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droit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commun</a:t>
            </a:r>
            <a:r>
              <a:rPr sz="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gérer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certaines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difficultés.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955"/>
              </a:spcBef>
            </a:pPr>
            <a:r>
              <a:rPr sz="800" spc="-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80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00159" y="3109235"/>
            <a:ext cx="979169" cy="1195705"/>
            <a:chOff x="2087039" y="3458121"/>
            <a:chExt cx="979169" cy="1195705"/>
          </a:xfrm>
        </p:grpSpPr>
        <p:sp>
          <p:nvSpPr>
            <p:cNvPr id="17" name="object 17"/>
            <p:cNvSpPr/>
            <p:nvPr/>
          </p:nvSpPr>
          <p:spPr>
            <a:xfrm>
              <a:off x="2106089" y="3586936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39" h="916939">
                  <a:moveTo>
                    <a:pt x="449322" y="0"/>
                  </a:moveTo>
                  <a:lnTo>
                    <a:pt x="402512" y="3364"/>
                  </a:lnTo>
                  <a:lnTo>
                    <a:pt x="356276" y="11424"/>
                  </a:lnTo>
                  <a:lnTo>
                    <a:pt x="311942" y="23865"/>
                  </a:lnTo>
                  <a:lnTo>
                    <a:pt x="269712" y="40431"/>
                  </a:lnTo>
                  <a:lnTo>
                    <a:pt x="229785" y="60865"/>
                  </a:lnTo>
                  <a:lnTo>
                    <a:pt x="192362" y="84909"/>
                  </a:lnTo>
                  <a:lnTo>
                    <a:pt x="157644" y="112307"/>
                  </a:lnTo>
                  <a:lnTo>
                    <a:pt x="125831" y="142802"/>
                  </a:lnTo>
                  <a:lnTo>
                    <a:pt x="97124" y="176138"/>
                  </a:lnTo>
                  <a:lnTo>
                    <a:pt x="71725" y="212056"/>
                  </a:lnTo>
                  <a:lnTo>
                    <a:pt x="49832" y="250301"/>
                  </a:lnTo>
                  <a:lnTo>
                    <a:pt x="31647" y="290616"/>
                  </a:lnTo>
                  <a:lnTo>
                    <a:pt x="17371" y="332744"/>
                  </a:lnTo>
                  <a:lnTo>
                    <a:pt x="7204" y="376428"/>
                  </a:lnTo>
                  <a:lnTo>
                    <a:pt x="1346" y="421411"/>
                  </a:lnTo>
                  <a:lnTo>
                    <a:pt x="0" y="467436"/>
                  </a:lnTo>
                  <a:lnTo>
                    <a:pt x="3364" y="514246"/>
                  </a:lnTo>
                  <a:lnTo>
                    <a:pt x="11424" y="560482"/>
                  </a:lnTo>
                  <a:lnTo>
                    <a:pt x="23865" y="604816"/>
                  </a:lnTo>
                  <a:lnTo>
                    <a:pt x="40431" y="647047"/>
                  </a:lnTo>
                  <a:lnTo>
                    <a:pt x="60865" y="686974"/>
                  </a:lnTo>
                  <a:lnTo>
                    <a:pt x="84909" y="724396"/>
                  </a:lnTo>
                  <a:lnTo>
                    <a:pt x="112307" y="759115"/>
                  </a:lnTo>
                  <a:lnTo>
                    <a:pt x="142802" y="790927"/>
                  </a:lnTo>
                  <a:lnTo>
                    <a:pt x="176138" y="819634"/>
                  </a:lnTo>
                  <a:lnTo>
                    <a:pt x="212056" y="845034"/>
                  </a:lnTo>
                  <a:lnTo>
                    <a:pt x="250301" y="866926"/>
                  </a:lnTo>
                  <a:lnTo>
                    <a:pt x="290616" y="885111"/>
                  </a:lnTo>
                  <a:lnTo>
                    <a:pt x="332744" y="899387"/>
                  </a:lnTo>
                  <a:lnTo>
                    <a:pt x="376428" y="909555"/>
                  </a:lnTo>
                  <a:lnTo>
                    <a:pt x="421411" y="915412"/>
                  </a:lnTo>
                  <a:lnTo>
                    <a:pt x="467436" y="916759"/>
                  </a:lnTo>
                  <a:lnTo>
                    <a:pt x="514246" y="913395"/>
                  </a:lnTo>
                  <a:lnTo>
                    <a:pt x="560480" y="905334"/>
                  </a:lnTo>
                  <a:lnTo>
                    <a:pt x="604812" y="892893"/>
                  </a:lnTo>
                  <a:lnTo>
                    <a:pt x="647042" y="876327"/>
                  </a:lnTo>
                  <a:lnTo>
                    <a:pt x="686968" y="855894"/>
                  </a:lnTo>
                  <a:lnTo>
                    <a:pt x="724391" y="831849"/>
                  </a:lnTo>
                  <a:lnTo>
                    <a:pt x="759109" y="804451"/>
                  </a:lnTo>
                  <a:lnTo>
                    <a:pt x="790922" y="773956"/>
                  </a:lnTo>
                  <a:lnTo>
                    <a:pt x="819629" y="740621"/>
                  </a:lnTo>
                  <a:lnTo>
                    <a:pt x="845030" y="704702"/>
                  </a:lnTo>
                  <a:lnTo>
                    <a:pt x="866923" y="666457"/>
                  </a:lnTo>
                  <a:lnTo>
                    <a:pt x="885109" y="626142"/>
                  </a:lnTo>
                  <a:lnTo>
                    <a:pt x="899386" y="584014"/>
                  </a:lnTo>
                  <a:lnTo>
                    <a:pt x="909553" y="540331"/>
                  </a:lnTo>
                  <a:lnTo>
                    <a:pt x="915411" y="495348"/>
                  </a:lnTo>
                  <a:lnTo>
                    <a:pt x="916759" y="449323"/>
                  </a:lnTo>
                  <a:lnTo>
                    <a:pt x="913395" y="402512"/>
                  </a:lnTo>
                  <a:lnTo>
                    <a:pt x="905332" y="356276"/>
                  </a:lnTo>
                  <a:lnTo>
                    <a:pt x="892889" y="311942"/>
                  </a:lnTo>
                  <a:lnTo>
                    <a:pt x="876322" y="269712"/>
                  </a:lnTo>
                  <a:lnTo>
                    <a:pt x="855888" y="229785"/>
                  </a:lnTo>
                  <a:lnTo>
                    <a:pt x="831844" y="192362"/>
                  </a:lnTo>
                  <a:lnTo>
                    <a:pt x="804446" y="157644"/>
                  </a:lnTo>
                  <a:lnTo>
                    <a:pt x="773951" y="125831"/>
                  </a:lnTo>
                  <a:lnTo>
                    <a:pt x="740616" y="97124"/>
                  </a:lnTo>
                  <a:lnTo>
                    <a:pt x="704698" y="71725"/>
                  </a:lnTo>
                  <a:lnTo>
                    <a:pt x="666454" y="49832"/>
                  </a:lnTo>
                  <a:lnTo>
                    <a:pt x="626139" y="31647"/>
                  </a:lnTo>
                  <a:lnTo>
                    <a:pt x="584013" y="17371"/>
                  </a:lnTo>
                  <a:lnTo>
                    <a:pt x="540330" y="7204"/>
                  </a:lnTo>
                  <a:lnTo>
                    <a:pt x="495347" y="1346"/>
                  </a:lnTo>
                  <a:lnTo>
                    <a:pt x="449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06089" y="3586936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39" h="916939">
                  <a:moveTo>
                    <a:pt x="514246" y="913395"/>
                  </a:moveTo>
                  <a:lnTo>
                    <a:pt x="560480" y="905334"/>
                  </a:lnTo>
                  <a:lnTo>
                    <a:pt x="604812" y="892893"/>
                  </a:lnTo>
                  <a:lnTo>
                    <a:pt x="647042" y="876327"/>
                  </a:lnTo>
                  <a:lnTo>
                    <a:pt x="686968" y="855894"/>
                  </a:lnTo>
                  <a:lnTo>
                    <a:pt x="724391" y="831849"/>
                  </a:lnTo>
                  <a:lnTo>
                    <a:pt x="759109" y="804451"/>
                  </a:lnTo>
                  <a:lnTo>
                    <a:pt x="790922" y="773956"/>
                  </a:lnTo>
                  <a:lnTo>
                    <a:pt x="819629" y="740621"/>
                  </a:lnTo>
                  <a:lnTo>
                    <a:pt x="845030" y="704702"/>
                  </a:lnTo>
                  <a:lnTo>
                    <a:pt x="866923" y="666457"/>
                  </a:lnTo>
                  <a:lnTo>
                    <a:pt x="885109" y="626142"/>
                  </a:lnTo>
                  <a:lnTo>
                    <a:pt x="899386" y="584014"/>
                  </a:lnTo>
                  <a:lnTo>
                    <a:pt x="909553" y="540331"/>
                  </a:lnTo>
                  <a:lnTo>
                    <a:pt x="915411" y="495348"/>
                  </a:lnTo>
                  <a:lnTo>
                    <a:pt x="916759" y="449323"/>
                  </a:lnTo>
                  <a:lnTo>
                    <a:pt x="913395" y="402512"/>
                  </a:lnTo>
                  <a:lnTo>
                    <a:pt x="905332" y="356276"/>
                  </a:lnTo>
                  <a:lnTo>
                    <a:pt x="892889" y="311942"/>
                  </a:lnTo>
                  <a:lnTo>
                    <a:pt x="876322" y="269712"/>
                  </a:lnTo>
                  <a:lnTo>
                    <a:pt x="855888" y="229785"/>
                  </a:lnTo>
                  <a:lnTo>
                    <a:pt x="831844" y="192362"/>
                  </a:lnTo>
                  <a:lnTo>
                    <a:pt x="804446" y="157644"/>
                  </a:lnTo>
                  <a:lnTo>
                    <a:pt x="773951" y="125831"/>
                  </a:lnTo>
                  <a:lnTo>
                    <a:pt x="740616" y="97124"/>
                  </a:lnTo>
                  <a:lnTo>
                    <a:pt x="704698" y="71725"/>
                  </a:lnTo>
                  <a:lnTo>
                    <a:pt x="666454" y="49832"/>
                  </a:lnTo>
                  <a:lnTo>
                    <a:pt x="626139" y="31647"/>
                  </a:lnTo>
                  <a:lnTo>
                    <a:pt x="584013" y="17371"/>
                  </a:lnTo>
                  <a:lnTo>
                    <a:pt x="540330" y="7204"/>
                  </a:lnTo>
                  <a:lnTo>
                    <a:pt x="495347" y="1346"/>
                  </a:lnTo>
                  <a:lnTo>
                    <a:pt x="449322" y="0"/>
                  </a:lnTo>
                  <a:lnTo>
                    <a:pt x="402512" y="3364"/>
                  </a:lnTo>
                  <a:lnTo>
                    <a:pt x="356276" y="11424"/>
                  </a:lnTo>
                  <a:lnTo>
                    <a:pt x="311942" y="23865"/>
                  </a:lnTo>
                  <a:lnTo>
                    <a:pt x="269712" y="40431"/>
                  </a:lnTo>
                  <a:lnTo>
                    <a:pt x="229785" y="60865"/>
                  </a:lnTo>
                  <a:lnTo>
                    <a:pt x="192362" y="84909"/>
                  </a:lnTo>
                  <a:lnTo>
                    <a:pt x="157644" y="112307"/>
                  </a:lnTo>
                  <a:lnTo>
                    <a:pt x="125831" y="142802"/>
                  </a:lnTo>
                  <a:lnTo>
                    <a:pt x="97124" y="176138"/>
                  </a:lnTo>
                  <a:lnTo>
                    <a:pt x="71725" y="212056"/>
                  </a:lnTo>
                  <a:lnTo>
                    <a:pt x="49832" y="250301"/>
                  </a:lnTo>
                  <a:lnTo>
                    <a:pt x="31647" y="290616"/>
                  </a:lnTo>
                  <a:lnTo>
                    <a:pt x="17371" y="332744"/>
                  </a:lnTo>
                  <a:lnTo>
                    <a:pt x="7204" y="376428"/>
                  </a:lnTo>
                  <a:lnTo>
                    <a:pt x="1346" y="421411"/>
                  </a:lnTo>
                  <a:lnTo>
                    <a:pt x="0" y="467436"/>
                  </a:lnTo>
                  <a:lnTo>
                    <a:pt x="3364" y="514246"/>
                  </a:lnTo>
                  <a:lnTo>
                    <a:pt x="11424" y="560482"/>
                  </a:lnTo>
                  <a:lnTo>
                    <a:pt x="23865" y="604816"/>
                  </a:lnTo>
                  <a:lnTo>
                    <a:pt x="40431" y="647047"/>
                  </a:lnTo>
                  <a:lnTo>
                    <a:pt x="60865" y="686974"/>
                  </a:lnTo>
                  <a:lnTo>
                    <a:pt x="84909" y="724396"/>
                  </a:lnTo>
                  <a:lnTo>
                    <a:pt x="112307" y="759115"/>
                  </a:lnTo>
                  <a:lnTo>
                    <a:pt x="142802" y="790927"/>
                  </a:lnTo>
                  <a:lnTo>
                    <a:pt x="176138" y="819634"/>
                  </a:lnTo>
                  <a:lnTo>
                    <a:pt x="212056" y="845034"/>
                  </a:lnTo>
                  <a:lnTo>
                    <a:pt x="250301" y="866926"/>
                  </a:lnTo>
                  <a:lnTo>
                    <a:pt x="290616" y="885111"/>
                  </a:lnTo>
                  <a:lnTo>
                    <a:pt x="332744" y="899387"/>
                  </a:lnTo>
                  <a:lnTo>
                    <a:pt x="376428" y="909555"/>
                  </a:lnTo>
                  <a:lnTo>
                    <a:pt x="421411" y="915412"/>
                  </a:lnTo>
                  <a:lnTo>
                    <a:pt x="467436" y="916759"/>
                  </a:lnTo>
                  <a:lnTo>
                    <a:pt x="514246" y="913395"/>
                  </a:lnTo>
                  <a:close/>
                </a:path>
              </a:pathLst>
            </a:custGeom>
            <a:ln w="38100">
              <a:solidFill>
                <a:srgbClr val="FBA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61401" y="4401165"/>
              <a:ext cx="177800" cy="115570"/>
            </a:xfrm>
            <a:custGeom>
              <a:avLst/>
              <a:gdLst/>
              <a:ahLst/>
              <a:cxnLst/>
              <a:rect l="l" t="t" r="r" b="b"/>
              <a:pathLst>
                <a:path w="177800" h="115570">
                  <a:moveTo>
                    <a:pt x="0" y="0"/>
                  </a:moveTo>
                  <a:lnTo>
                    <a:pt x="177800" y="115468"/>
                  </a:lnTo>
                </a:path>
              </a:pathLst>
            </a:custGeom>
            <a:ln w="19672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00503" y="4475396"/>
              <a:ext cx="50800" cy="60325"/>
            </a:xfrm>
            <a:custGeom>
              <a:avLst/>
              <a:gdLst/>
              <a:ahLst/>
              <a:cxnLst/>
              <a:rect l="l" t="t" r="r" b="b"/>
              <a:pathLst>
                <a:path w="50800" h="60325">
                  <a:moveTo>
                    <a:pt x="43611" y="0"/>
                  </a:moveTo>
                  <a:lnTo>
                    <a:pt x="50634" y="48983"/>
                  </a:lnTo>
                  <a:lnTo>
                    <a:pt x="0" y="59753"/>
                  </a:lnTo>
                </a:path>
              </a:pathLst>
            </a:custGeom>
            <a:ln w="29502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01341" y="3484946"/>
              <a:ext cx="112395" cy="180340"/>
            </a:xfrm>
            <a:custGeom>
              <a:avLst/>
              <a:gdLst/>
              <a:ahLst/>
              <a:cxnLst/>
              <a:rect l="l" t="t" r="r" b="b"/>
              <a:pathLst>
                <a:path w="112394" h="180339">
                  <a:moveTo>
                    <a:pt x="0" y="179793"/>
                  </a:moveTo>
                  <a:lnTo>
                    <a:pt x="112344" y="0"/>
                  </a:lnTo>
                </a:path>
              </a:pathLst>
            </a:custGeom>
            <a:ln w="19672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72371" y="3472872"/>
              <a:ext cx="60960" cy="50800"/>
            </a:xfrm>
            <a:custGeom>
              <a:avLst/>
              <a:gdLst/>
              <a:ahLst/>
              <a:cxnLst/>
              <a:rect l="l" t="t" r="r" b="b"/>
              <a:pathLst>
                <a:path w="60960" h="50800">
                  <a:moveTo>
                    <a:pt x="0" y="7886"/>
                  </a:moveTo>
                  <a:lnTo>
                    <a:pt x="48856" y="0"/>
                  </a:lnTo>
                  <a:lnTo>
                    <a:pt x="60502" y="50457"/>
                  </a:lnTo>
                </a:path>
              </a:pathLst>
            </a:custGeom>
            <a:ln w="29502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4649" y="3490879"/>
              <a:ext cx="130810" cy="167640"/>
            </a:xfrm>
            <a:custGeom>
              <a:avLst/>
              <a:gdLst/>
              <a:ahLst/>
              <a:cxnLst/>
              <a:rect l="l" t="t" r="r" b="b"/>
              <a:pathLst>
                <a:path w="130810" h="167639">
                  <a:moveTo>
                    <a:pt x="130517" y="167068"/>
                  </a:moveTo>
                  <a:lnTo>
                    <a:pt x="0" y="0"/>
                  </a:lnTo>
                </a:path>
              </a:pathLst>
            </a:custGeom>
            <a:ln w="19672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36574" y="3479672"/>
              <a:ext cx="60960" cy="48895"/>
            </a:xfrm>
            <a:custGeom>
              <a:avLst/>
              <a:gdLst/>
              <a:ahLst/>
              <a:cxnLst/>
              <a:rect l="l" t="t" r="r" b="b"/>
              <a:pathLst>
                <a:path w="60960" h="48895">
                  <a:moveTo>
                    <a:pt x="0" y="48602"/>
                  </a:moveTo>
                  <a:lnTo>
                    <a:pt x="9309" y="0"/>
                  </a:lnTo>
                  <a:lnTo>
                    <a:pt x="60693" y="6299"/>
                  </a:lnTo>
                </a:path>
              </a:pathLst>
            </a:custGeom>
            <a:ln w="29502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54218" y="4455925"/>
              <a:ext cx="125095" cy="172085"/>
            </a:xfrm>
            <a:custGeom>
              <a:avLst/>
              <a:gdLst/>
              <a:ahLst/>
              <a:cxnLst/>
              <a:rect l="l" t="t" r="r" b="b"/>
              <a:pathLst>
                <a:path w="125094" h="172085">
                  <a:moveTo>
                    <a:pt x="124612" y="0"/>
                  </a:moveTo>
                  <a:lnTo>
                    <a:pt x="0" y="171513"/>
                  </a:lnTo>
                </a:path>
              </a:pathLst>
            </a:custGeom>
            <a:ln w="19672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37748" y="4587819"/>
              <a:ext cx="57785" cy="51435"/>
            </a:xfrm>
            <a:custGeom>
              <a:avLst/>
              <a:gdLst/>
              <a:ahLst/>
              <a:cxnLst/>
              <a:rect l="l" t="t" r="r" b="b"/>
              <a:pathLst>
                <a:path w="57785" h="51435">
                  <a:moveTo>
                    <a:pt x="57391" y="46685"/>
                  </a:moveTo>
                  <a:lnTo>
                    <a:pt x="8102" y="51142"/>
                  </a:lnTo>
                  <a:lnTo>
                    <a:pt x="0" y="0"/>
                  </a:lnTo>
                </a:path>
              </a:pathLst>
            </a:custGeom>
            <a:ln w="29502">
              <a:solidFill>
                <a:srgbClr val="FBAE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66061" y="3636238"/>
              <a:ext cx="614680" cy="857250"/>
            </a:xfrm>
            <a:custGeom>
              <a:avLst/>
              <a:gdLst/>
              <a:ahLst/>
              <a:cxnLst/>
              <a:rect l="l" t="t" r="r" b="b"/>
              <a:pathLst>
                <a:path w="614680" h="857250">
                  <a:moveTo>
                    <a:pt x="180975" y="580999"/>
                  </a:moveTo>
                  <a:lnTo>
                    <a:pt x="176987" y="574967"/>
                  </a:lnTo>
                  <a:lnTo>
                    <a:pt x="170840" y="573722"/>
                  </a:lnTo>
                  <a:lnTo>
                    <a:pt x="164731" y="572490"/>
                  </a:lnTo>
                  <a:lnTo>
                    <a:pt x="158737" y="576516"/>
                  </a:lnTo>
                  <a:lnTo>
                    <a:pt x="117487" y="786866"/>
                  </a:lnTo>
                  <a:lnTo>
                    <a:pt x="121488" y="792911"/>
                  </a:lnTo>
                  <a:lnTo>
                    <a:pt x="129235" y="794385"/>
                  </a:lnTo>
                  <a:lnTo>
                    <a:pt x="135242" y="794283"/>
                  </a:lnTo>
                  <a:lnTo>
                    <a:pt x="139877" y="790536"/>
                  </a:lnTo>
                  <a:lnTo>
                    <a:pt x="180975" y="580999"/>
                  </a:lnTo>
                  <a:close/>
                </a:path>
                <a:path w="614680" h="857250">
                  <a:moveTo>
                    <a:pt x="356844" y="302615"/>
                  </a:moveTo>
                  <a:lnTo>
                    <a:pt x="353326" y="293217"/>
                  </a:lnTo>
                  <a:lnTo>
                    <a:pt x="337477" y="298919"/>
                  </a:lnTo>
                  <a:lnTo>
                    <a:pt x="327825" y="301790"/>
                  </a:lnTo>
                  <a:lnTo>
                    <a:pt x="317995" y="303860"/>
                  </a:lnTo>
                  <a:lnTo>
                    <a:pt x="307924" y="304863"/>
                  </a:lnTo>
                  <a:lnTo>
                    <a:pt x="301371" y="305092"/>
                  </a:lnTo>
                  <a:lnTo>
                    <a:pt x="294881" y="304571"/>
                  </a:lnTo>
                  <a:lnTo>
                    <a:pt x="281876" y="301891"/>
                  </a:lnTo>
                  <a:lnTo>
                    <a:pt x="275120" y="300075"/>
                  </a:lnTo>
                  <a:lnTo>
                    <a:pt x="271678" y="298450"/>
                  </a:lnTo>
                  <a:lnTo>
                    <a:pt x="264541" y="297357"/>
                  </a:lnTo>
                  <a:lnTo>
                    <a:pt x="299885" y="317500"/>
                  </a:lnTo>
                  <a:lnTo>
                    <a:pt x="307441" y="317715"/>
                  </a:lnTo>
                  <a:lnTo>
                    <a:pt x="318998" y="317258"/>
                  </a:lnTo>
                  <a:lnTo>
                    <a:pt x="330415" y="315201"/>
                  </a:lnTo>
                  <a:lnTo>
                    <a:pt x="341401" y="311480"/>
                  </a:lnTo>
                  <a:lnTo>
                    <a:pt x="351612" y="306019"/>
                  </a:lnTo>
                  <a:lnTo>
                    <a:pt x="356844" y="302615"/>
                  </a:lnTo>
                  <a:close/>
                </a:path>
                <a:path w="614680" h="857250">
                  <a:moveTo>
                    <a:pt x="614489" y="769620"/>
                  </a:moveTo>
                  <a:lnTo>
                    <a:pt x="612813" y="763270"/>
                  </a:lnTo>
                  <a:lnTo>
                    <a:pt x="525919" y="436880"/>
                  </a:lnTo>
                  <a:lnTo>
                    <a:pt x="523875" y="431800"/>
                  </a:lnTo>
                  <a:lnTo>
                    <a:pt x="522351" y="427990"/>
                  </a:lnTo>
                  <a:lnTo>
                    <a:pt x="397611" y="405257"/>
                  </a:lnTo>
                  <a:lnTo>
                    <a:pt x="397611" y="429260"/>
                  </a:lnTo>
                  <a:lnTo>
                    <a:pt x="390728" y="436880"/>
                  </a:lnTo>
                  <a:lnTo>
                    <a:pt x="375881" y="444500"/>
                  </a:lnTo>
                  <a:lnTo>
                    <a:pt x="368757" y="445770"/>
                  </a:lnTo>
                  <a:lnTo>
                    <a:pt x="372059" y="439420"/>
                  </a:lnTo>
                  <a:lnTo>
                    <a:pt x="375196" y="433070"/>
                  </a:lnTo>
                  <a:lnTo>
                    <a:pt x="378193" y="426720"/>
                  </a:lnTo>
                  <a:lnTo>
                    <a:pt x="397611" y="429260"/>
                  </a:lnTo>
                  <a:lnTo>
                    <a:pt x="397611" y="405257"/>
                  </a:lnTo>
                  <a:lnTo>
                    <a:pt x="370509" y="402590"/>
                  </a:lnTo>
                  <a:lnTo>
                    <a:pt x="364490" y="402590"/>
                  </a:lnTo>
                  <a:lnTo>
                    <a:pt x="357797" y="401320"/>
                  </a:lnTo>
                  <a:lnTo>
                    <a:pt x="353758" y="400621"/>
                  </a:lnTo>
                  <a:lnTo>
                    <a:pt x="353758" y="425450"/>
                  </a:lnTo>
                  <a:lnTo>
                    <a:pt x="344322" y="440690"/>
                  </a:lnTo>
                  <a:lnTo>
                    <a:pt x="334238" y="452120"/>
                  </a:lnTo>
                  <a:lnTo>
                    <a:pt x="323545" y="459740"/>
                  </a:lnTo>
                  <a:lnTo>
                    <a:pt x="312254" y="463550"/>
                  </a:lnTo>
                  <a:lnTo>
                    <a:pt x="295148" y="461010"/>
                  </a:lnTo>
                  <a:lnTo>
                    <a:pt x="279196" y="453390"/>
                  </a:lnTo>
                  <a:lnTo>
                    <a:pt x="265468" y="443230"/>
                  </a:lnTo>
                  <a:lnTo>
                    <a:pt x="262839" y="440690"/>
                  </a:lnTo>
                  <a:lnTo>
                    <a:pt x="254965" y="433070"/>
                  </a:lnTo>
                  <a:lnTo>
                    <a:pt x="262509" y="427990"/>
                  </a:lnTo>
                  <a:lnTo>
                    <a:pt x="270065" y="421640"/>
                  </a:lnTo>
                  <a:lnTo>
                    <a:pt x="276733" y="412750"/>
                  </a:lnTo>
                  <a:lnTo>
                    <a:pt x="281647" y="402590"/>
                  </a:lnTo>
                  <a:lnTo>
                    <a:pt x="287235" y="403860"/>
                  </a:lnTo>
                  <a:lnTo>
                    <a:pt x="312953" y="403860"/>
                  </a:lnTo>
                  <a:lnTo>
                    <a:pt x="319951" y="402590"/>
                  </a:lnTo>
                  <a:lnTo>
                    <a:pt x="321970" y="406400"/>
                  </a:lnTo>
                  <a:lnTo>
                    <a:pt x="353758" y="425450"/>
                  </a:lnTo>
                  <a:lnTo>
                    <a:pt x="353758" y="400621"/>
                  </a:lnTo>
                  <a:lnTo>
                    <a:pt x="350520" y="400050"/>
                  </a:lnTo>
                  <a:lnTo>
                    <a:pt x="344004" y="396240"/>
                  </a:lnTo>
                  <a:lnTo>
                    <a:pt x="380060" y="377190"/>
                  </a:lnTo>
                  <a:lnTo>
                    <a:pt x="415467" y="346710"/>
                  </a:lnTo>
                  <a:lnTo>
                    <a:pt x="438556" y="314960"/>
                  </a:lnTo>
                  <a:lnTo>
                    <a:pt x="455282" y="280670"/>
                  </a:lnTo>
                  <a:lnTo>
                    <a:pt x="470382" y="226060"/>
                  </a:lnTo>
                  <a:lnTo>
                    <a:pt x="473760" y="189230"/>
                  </a:lnTo>
                  <a:lnTo>
                    <a:pt x="473671" y="180340"/>
                  </a:lnTo>
                  <a:lnTo>
                    <a:pt x="473481" y="171450"/>
                  </a:lnTo>
                  <a:lnTo>
                    <a:pt x="473430" y="168910"/>
                  </a:lnTo>
                  <a:lnTo>
                    <a:pt x="472706" y="161290"/>
                  </a:lnTo>
                  <a:lnTo>
                    <a:pt x="471500" y="148590"/>
                  </a:lnTo>
                  <a:lnTo>
                    <a:pt x="467829" y="129540"/>
                  </a:lnTo>
                  <a:lnTo>
                    <a:pt x="462241" y="110490"/>
                  </a:lnTo>
                  <a:lnTo>
                    <a:pt x="454558" y="92710"/>
                  </a:lnTo>
                  <a:lnTo>
                    <a:pt x="444576" y="74930"/>
                  </a:lnTo>
                  <a:lnTo>
                    <a:pt x="437845" y="65760"/>
                  </a:lnTo>
                  <a:lnTo>
                    <a:pt x="437845" y="191770"/>
                  </a:lnTo>
                  <a:lnTo>
                    <a:pt x="434632" y="223520"/>
                  </a:lnTo>
                  <a:lnTo>
                    <a:pt x="415785" y="283210"/>
                  </a:lnTo>
                  <a:lnTo>
                    <a:pt x="390575" y="321310"/>
                  </a:lnTo>
                  <a:lnTo>
                    <a:pt x="354469" y="351790"/>
                  </a:lnTo>
                  <a:lnTo>
                    <a:pt x="313651" y="368300"/>
                  </a:lnTo>
                  <a:lnTo>
                    <a:pt x="299478" y="368300"/>
                  </a:lnTo>
                  <a:lnTo>
                    <a:pt x="257073" y="358140"/>
                  </a:lnTo>
                  <a:lnTo>
                    <a:pt x="225501" y="339090"/>
                  </a:lnTo>
                  <a:lnTo>
                    <a:pt x="226961" y="336550"/>
                  </a:lnTo>
                  <a:lnTo>
                    <a:pt x="204304" y="317500"/>
                  </a:lnTo>
                  <a:lnTo>
                    <a:pt x="175475" y="262890"/>
                  </a:lnTo>
                  <a:lnTo>
                    <a:pt x="168579" y="223520"/>
                  </a:lnTo>
                  <a:lnTo>
                    <a:pt x="167868" y="203200"/>
                  </a:lnTo>
                  <a:lnTo>
                    <a:pt x="170942" y="203200"/>
                  </a:lnTo>
                  <a:lnTo>
                    <a:pt x="173723" y="201930"/>
                  </a:lnTo>
                  <a:lnTo>
                    <a:pt x="175856" y="199390"/>
                  </a:lnTo>
                  <a:lnTo>
                    <a:pt x="194830" y="185420"/>
                  </a:lnTo>
                  <a:lnTo>
                    <a:pt x="217766" y="177800"/>
                  </a:lnTo>
                  <a:lnTo>
                    <a:pt x="242011" y="177800"/>
                  </a:lnTo>
                  <a:lnTo>
                    <a:pt x="264896" y="184150"/>
                  </a:lnTo>
                  <a:lnTo>
                    <a:pt x="270497" y="186690"/>
                  </a:lnTo>
                  <a:lnTo>
                    <a:pt x="277304" y="184150"/>
                  </a:lnTo>
                  <a:lnTo>
                    <a:pt x="280314" y="177800"/>
                  </a:lnTo>
                  <a:lnTo>
                    <a:pt x="282130" y="173990"/>
                  </a:lnTo>
                  <a:lnTo>
                    <a:pt x="282727" y="172720"/>
                  </a:lnTo>
                  <a:lnTo>
                    <a:pt x="280365" y="165100"/>
                  </a:lnTo>
                  <a:lnTo>
                    <a:pt x="274739" y="162560"/>
                  </a:lnTo>
                  <a:lnTo>
                    <a:pt x="248412" y="153670"/>
                  </a:lnTo>
                  <a:lnTo>
                    <a:pt x="220675" y="153670"/>
                  </a:lnTo>
                  <a:lnTo>
                    <a:pt x="193725" y="160020"/>
                  </a:lnTo>
                  <a:lnTo>
                    <a:pt x="169748" y="173990"/>
                  </a:lnTo>
                  <a:lnTo>
                    <a:pt x="172694" y="154940"/>
                  </a:lnTo>
                  <a:lnTo>
                    <a:pt x="189445" y="102870"/>
                  </a:lnTo>
                  <a:lnTo>
                    <a:pt x="215226" y="66040"/>
                  </a:lnTo>
                  <a:lnTo>
                    <a:pt x="253111" y="44450"/>
                  </a:lnTo>
                  <a:lnTo>
                    <a:pt x="282206" y="38100"/>
                  </a:lnTo>
                  <a:lnTo>
                    <a:pt x="312356" y="38100"/>
                  </a:lnTo>
                  <a:lnTo>
                    <a:pt x="369989" y="57150"/>
                  </a:lnTo>
                  <a:lnTo>
                    <a:pt x="411289" y="91440"/>
                  </a:lnTo>
                  <a:lnTo>
                    <a:pt x="431927" y="135890"/>
                  </a:lnTo>
                  <a:lnTo>
                    <a:pt x="436676" y="161290"/>
                  </a:lnTo>
                  <a:lnTo>
                    <a:pt x="412661" y="149860"/>
                  </a:lnTo>
                  <a:lnTo>
                    <a:pt x="386156" y="148590"/>
                  </a:lnTo>
                  <a:lnTo>
                    <a:pt x="358013" y="154940"/>
                  </a:lnTo>
                  <a:lnTo>
                    <a:pt x="329095" y="168910"/>
                  </a:lnTo>
                  <a:lnTo>
                    <a:pt x="323799" y="172720"/>
                  </a:lnTo>
                  <a:lnTo>
                    <a:pt x="322224" y="180340"/>
                  </a:lnTo>
                  <a:lnTo>
                    <a:pt x="325551" y="185420"/>
                  </a:lnTo>
                  <a:lnTo>
                    <a:pt x="328904" y="191770"/>
                  </a:lnTo>
                  <a:lnTo>
                    <a:pt x="335876" y="193040"/>
                  </a:lnTo>
                  <a:lnTo>
                    <a:pt x="341172" y="189230"/>
                  </a:lnTo>
                  <a:lnTo>
                    <a:pt x="367906" y="176530"/>
                  </a:lnTo>
                  <a:lnTo>
                    <a:pt x="393065" y="171450"/>
                  </a:lnTo>
                  <a:lnTo>
                    <a:pt x="415823" y="176530"/>
                  </a:lnTo>
                  <a:lnTo>
                    <a:pt x="435381" y="190500"/>
                  </a:lnTo>
                  <a:lnTo>
                    <a:pt x="436105" y="191770"/>
                  </a:lnTo>
                  <a:lnTo>
                    <a:pt x="437845" y="191770"/>
                  </a:lnTo>
                  <a:lnTo>
                    <a:pt x="437845" y="65760"/>
                  </a:lnTo>
                  <a:lnTo>
                    <a:pt x="432460" y="58420"/>
                  </a:lnTo>
                  <a:lnTo>
                    <a:pt x="418363" y="44450"/>
                  </a:lnTo>
                  <a:lnTo>
                    <a:pt x="409219" y="38100"/>
                  </a:lnTo>
                  <a:lnTo>
                    <a:pt x="387286" y="22860"/>
                  </a:lnTo>
                  <a:lnTo>
                    <a:pt x="352780" y="7620"/>
                  </a:lnTo>
                  <a:lnTo>
                    <a:pt x="316115" y="0"/>
                  </a:lnTo>
                  <a:lnTo>
                    <a:pt x="278549" y="0"/>
                  </a:lnTo>
                  <a:lnTo>
                    <a:pt x="223697" y="15240"/>
                  </a:lnTo>
                  <a:lnTo>
                    <a:pt x="191312" y="36830"/>
                  </a:lnTo>
                  <a:lnTo>
                    <a:pt x="165925" y="68580"/>
                  </a:lnTo>
                  <a:lnTo>
                    <a:pt x="143357" y="121920"/>
                  </a:lnTo>
                  <a:lnTo>
                    <a:pt x="132194" y="196850"/>
                  </a:lnTo>
                  <a:lnTo>
                    <a:pt x="134200" y="234950"/>
                  </a:lnTo>
                  <a:lnTo>
                    <a:pt x="142062" y="273050"/>
                  </a:lnTo>
                  <a:lnTo>
                    <a:pt x="156806" y="309880"/>
                  </a:lnTo>
                  <a:lnTo>
                    <a:pt x="179451" y="341630"/>
                  </a:lnTo>
                  <a:lnTo>
                    <a:pt x="209588" y="367030"/>
                  </a:lnTo>
                  <a:lnTo>
                    <a:pt x="209842" y="367030"/>
                  </a:lnTo>
                  <a:lnTo>
                    <a:pt x="215252" y="370840"/>
                  </a:lnTo>
                  <a:lnTo>
                    <a:pt x="220865" y="375920"/>
                  </a:lnTo>
                  <a:lnTo>
                    <a:pt x="226860" y="379730"/>
                  </a:lnTo>
                  <a:lnTo>
                    <a:pt x="234480" y="384810"/>
                  </a:lnTo>
                  <a:lnTo>
                    <a:pt x="242455" y="388620"/>
                  </a:lnTo>
                  <a:lnTo>
                    <a:pt x="250748" y="392430"/>
                  </a:lnTo>
                  <a:lnTo>
                    <a:pt x="259321" y="396240"/>
                  </a:lnTo>
                  <a:lnTo>
                    <a:pt x="253720" y="403860"/>
                  </a:lnTo>
                  <a:lnTo>
                    <a:pt x="246532" y="410210"/>
                  </a:lnTo>
                  <a:lnTo>
                    <a:pt x="240550" y="413613"/>
                  </a:lnTo>
                  <a:lnTo>
                    <a:pt x="240550" y="450850"/>
                  </a:lnTo>
                  <a:lnTo>
                    <a:pt x="234137" y="452120"/>
                  </a:lnTo>
                  <a:lnTo>
                    <a:pt x="227215" y="453390"/>
                  </a:lnTo>
                  <a:lnTo>
                    <a:pt x="222250" y="450850"/>
                  </a:lnTo>
                  <a:lnTo>
                    <a:pt x="218122" y="448310"/>
                  </a:lnTo>
                  <a:lnTo>
                    <a:pt x="217563" y="447040"/>
                  </a:lnTo>
                  <a:lnTo>
                    <a:pt x="215900" y="443230"/>
                  </a:lnTo>
                  <a:lnTo>
                    <a:pt x="231228" y="440690"/>
                  </a:lnTo>
                  <a:lnTo>
                    <a:pt x="233057" y="441960"/>
                  </a:lnTo>
                  <a:lnTo>
                    <a:pt x="236207" y="447040"/>
                  </a:lnTo>
                  <a:lnTo>
                    <a:pt x="240550" y="450850"/>
                  </a:lnTo>
                  <a:lnTo>
                    <a:pt x="240550" y="413613"/>
                  </a:lnTo>
                  <a:lnTo>
                    <a:pt x="239826" y="414020"/>
                  </a:lnTo>
                  <a:lnTo>
                    <a:pt x="235712" y="415290"/>
                  </a:lnTo>
                  <a:lnTo>
                    <a:pt x="110578" y="438150"/>
                  </a:lnTo>
                  <a:lnTo>
                    <a:pt x="0" y="778510"/>
                  </a:lnTo>
                  <a:lnTo>
                    <a:pt x="3505" y="784860"/>
                  </a:lnTo>
                  <a:lnTo>
                    <a:pt x="10680" y="787400"/>
                  </a:lnTo>
                  <a:lnTo>
                    <a:pt x="17767" y="787400"/>
                  </a:lnTo>
                  <a:lnTo>
                    <a:pt x="22136" y="783590"/>
                  </a:lnTo>
                  <a:lnTo>
                    <a:pt x="107645" y="464820"/>
                  </a:lnTo>
                  <a:lnTo>
                    <a:pt x="110756" y="462280"/>
                  </a:lnTo>
                  <a:lnTo>
                    <a:pt x="193319" y="447040"/>
                  </a:lnTo>
                  <a:lnTo>
                    <a:pt x="197180" y="457200"/>
                  </a:lnTo>
                  <a:lnTo>
                    <a:pt x="202057" y="463550"/>
                  </a:lnTo>
                  <a:lnTo>
                    <a:pt x="207391" y="468630"/>
                  </a:lnTo>
                  <a:lnTo>
                    <a:pt x="212623" y="472440"/>
                  </a:lnTo>
                  <a:lnTo>
                    <a:pt x="222859" y="474980"/>
                  </a:lnTo>
                  <a:lnTo>
                    <a:pt x="233349" y="476250"/>
                  </a:lnTo>
                  <a:lnTo>
                    <a:pt x="243433" y="474980"/>
                  </a:lnTo>
                  <a:lnTo>
                    <a:pt x="252463" y="472440"/>
                  </a:lnTo>
                  <a:lnTo>
                    <a:pt x="258254" y="513080"/>
                  </a:lnTo>
                  <a:lnTo>
                    <a:pt x="263677" y="562610"/>
                  </a:lnTo>
                  <a:lnTo>
                    <a:pt x="267817" y="614680"/>
                  </a:lnTo>
                  <a:lnTo>
                    <a:pt x="269735" y="669290"/>
                  </a:lnTo>
                  <a:lnTo>
                    <a:pt x="268478" y="721360"/>
                  </a:lnTo>
                  <a:lnTo>
                    <a:pt x="263118" y="767080"/>
                  </a:lnTo>
                  <a:lnTo>
                    <a:pt x="252704" y="803910"/>
                  </a:lnTo>
                  <a:lnTo>
                    <a:pt x="236321" y="828040"/>
                  </a:lnTo>
                  <a:lnTo>
                    <a:pt x="231470" y="831850"/>
                  </a:lnTo>
                  <a:lnTo>
                    <a:pt x="230733" y="839470"/>
                  </a:lnTo>
                  <a:lnTo>
                    <a:pt x="236994" y="847090"/>
                  </a:lnTo>
                  <a:lnTo>
                    <a:pt x="240423" y="849630"/>
                  </a:lnTo>
                  <a:lnTo>
                    <a:pt x="246227" y="848360"/>
                  </a:lnTo>
                  <a:lnTo>
                    <a:pt x="248602" y="848360"/>
                  </a:lnTo>
                  <a:lnTo>
                    <a:pt x="250609" y="845820"/>
                  </a:lnTo>
                  <a:lnTo>
                    <a:pt x="268122" y="824230"/>
                  </a:lnTo>
                  <a:lnTo>
                    <a:pt x="280924" y="789940"/>
                  </a:lnTo>
                  <a:lnTo>
                    <a:pt x="289001" y="745490"/>
                  </a:lnTo>
                  <a:lnTo>
                    <a:pt x="292328" y="689610"/>
                  </a:lnTo>
                  <a:lnTo>
                    <a:pt x="290893" y="622300"/>
                  </a:lnTo>
                  <a:lnTo>
                    <a:pt x="287934" y="580390"/>
                  </a:lnTo>
                  <a:lnTo>
                    <a:pt x="284086" y="539750"/>
                  </a:lnTo>
                  <a:lnTo>
                    <a:pt x="279984" y="505460"/>
                  </a:lnTo>
                  <a:lnTo>
                    <a:pt x="276250" y="478790"/>
                  </a:lnTo>
                  <a:lnTo>
                    <a:pt x="284162" y="482600"/>
                  </a:lnTo>
                  <a:lnTo>
                    <a:pt x="292442" y="485140"/>
                  </a:lnTo>
                  <a:lnTo>
                    <a:pt x="309930" y="487680"/>
                  </a:lnTo>
                  <a:lnTo>
                    <a:pt x="311556" y="487680"/>
                  </a:lnTo>
                  <a:lnTo>
                    <a:pt x="313182" y="486410"/>
                  </a:lnTo>
                  <a:lnTo>
                    <a:pt x="323024" y="486410"/>
                  </a:lnTo>
                  <a:lnTo>
                    <a:pt x="330746" y="482600"/>
                  </a:lnTo>
                  <a:lnTo>
                    <a:pt x="338074" y="478790"/>
                  </a:lnTo>
                  <a:lnTo>
                    <a:pt x="337388" y="519430"/>
                  </a:lnTo>
                  <a:lnTo>
                    <a:pt x="337273" y="539750"/>
                  </a:lnTo>
                  <a:lnTo>
                    <a:pt x="337172" y="580390"/>
                  </a:lnTo>
                  <a:lnTo>
                    <a:pt x="337578" y="627380"/>
                  </a:lnTo>
                  <a:lnTo>
                    <a:pt x="339255" y="685800"/>
                  </a:lnTo>
                  <a:lnTo>
                    <a:pt x="342544" y="741680"/>
                  </a:lnTo>
                  <a:lnTo>
                    <a:pt x="347865" y="791210"/>
                  </a:lnTo>
                  <a:lnTo>
                    <a:pt x="355600" y="830580"/>
                  </a:lnTo>
                  <a:lnTo>
                    <a:pt x="371741" y="857250"/>
                  </a:lnTo>
                  <a:lnTo>
                    <a:pt x="380085" y="857250"/>
                  </a:lnTo>
                  <a:lnTo>
                    <a:pt x="386816" y="850900"/>
                  </a:lnTo>
                  <a:lnTo>
                    <a:pt x="387223" y="843280"/>
                  </a:lnTo>
                  <a:lnTo>
                    <a:pt x="383057" y="838200"/>
                  </a:lnTo>
                  <a:lnTo>
                    <a:pt x="374662" y="816610"/>
                  </a:lnTo>
                  <a:lnTo>
                    <a:pt x="368388" y="777240"/>
                  </a:lnTo>
                  <a:lnTo>
                    <a:pt x="364007" y="723900"/>
                  </a:lnTo>
                  <a:lnTo>
                    <a:pt x="361289" y="662940"/>
                  </a:lnTo>
                  <a:lnTo>
                    <a:pt x="360032" y="596900"/>
                  </a:lnTo>
                  <a:lnTo>
                    <a:pt x="359994" y="530860"/>
                  </a:lnTo>
                  <a:lnTo>
                    <a:pt x="360807" y="478790"/>
                  </a:lnTo>
                  <a:lnTo>
                    <a:pt x="360895" y="472440"/>
                  </a:lnTo>
                  <a:lnTo>
                    <a:pt x="360959" y="468630"/>
                  </a:lnTo>
                  <a:lnTo>
                    <a:pt x="376745" y="468630"/>
                  </a:lnTo>
                  <a:lnTo>
                    <a:pt x="390131" y="463550"/>
                  </a:lnTo>
                  <a:lnTo>
                    <a:pt x="393484" y="462280"/>
                  </a:lnTo>
                  <a:lnTo>
                    <a:pt x="409397" y="450850"/>
                  </a:lnTo>
                  <a:lnTo>
                    <a:pt x="412940" y="445770"/>
                  </a:lnTo>
                  <a:lnTo>
                    <a:pt x="422681" y="431800"/>
                  </a:lnTo>
                  <a:lnTo>
                    <a:pt x="501243" y="439420"/>
                  </a:lnTo>
                  <a:lnTo>
                    <a:pt x="503669" y="440690"/>
                  </a:lnTo>
                  <a:lnTo>
                    <a:pt x="592416" y="775970"/>
                  </a:lnTo>
                  <a:lnTo>
                    <a:pt x="597166" y="778510"/>
                  </a:lnTo>
                  <a:lnTo>
                    <a:pt x="604050" y="778510"/>
                  </a:lnTo>
                  <a:lnTo>
                    <a:pt x="610971" y="777240"/>
                  </a:lnTo>
                  <a:lnTo>
                    <a:pt x="614489" y="76962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553" y="4187014"/>
              <a:ext cx="68071" cy="243649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2986645" y="5699633"/>
            <a:ext cx="1597660" cy="1054100"/>
          </a:xfrm>
          <a:custGeom>
            <a:avLst/>
            <a:gdLst/>
            <a:ahLst/>
            <a:cxnLst/>
            <a:rect l="l" t="t" r="r" b="b"/>
            <a:pathLst>
              <a:path w="1597660" h="1054100">
                <a:moveTo>
                  <a:pt x="1359954" y="0"/>
                </a:moveTo>
                <a:lnTo>
                  <a:pt x="219519" y="19913"/>
                </a:lnTo>
                <a:lnTo>
                  <a:pt x="90638" y="25305"/>
                </a:lnTo>
                <a:lnTo>
                  <a:pt x="24811" y="48428"/>
                </a:lnTo>
                <a:lnTo>
                  <a:pt x="1458" y="108474"/>
                </a:lnTo>
                <a:lnTo>
                  <a:pt x="0" y="224637"/>
                </a:lnTo>
                <a:lnTo>
                  <a:pt x="11023" y="856538"/>
                </a:lnTo>
                <a:lnTo>
                  <a:pt x="16535" y="972580"/>
                </a:lnTo>
                <a:lnTo>
                  <a:pt x="41970" y="1031774"/>
                </a:lnTo>
                <a:lnTo>
                  <a:pt x="108567" y="1052586"/>
                </a:lnTo>
                <a:lnTo>
                  <a:pt x="237566" y="1053477"/>
                </a:lnTo>
                <a:lnTo>
                  <a:pt x="1377988" y="1033564"/>
                </a:lnTo>
                <a:lnTo>
                  <a:pt x="1506876" y="1028179"/>
                </a:lnTo>
                <a:lnTo>
                  <a:pt x="1572707" y="1005058"/>
                </a:lnTo>
                <a:lnTo>
                  <a:pt x="1596061" y="945010"/>
                </a:lnTo>
                <a:lnTo>
                  <a:pt x="1597520" y="828840"/>
                </a:lnTo>
                <a:lnTo>
                  <a:pt x="1586484" y="196938"/>
                </a:lnTo>
                <a:lnTo>
                  <a:pt x="1580972" y="80897"/>
                </a:lnTo>
                <a:lnTo>
                  <a:pt x="1555538" y="21702"/>
                </a:lnTo>
                <a:lnTo>
                  <a:pt x="1488945" y="891"/>
                </a:lnTo>
                <a:lnTo>
                  <a:pt x="1359954" y="0"/>
                </a:lnTo>
                <a:close/>
              </a:path>
            </a:pathLst>
          </a:custGeom>
          <a:solidFill>
            <a:srgbClr val="CF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140998" y="5785198"/>
            <a:ext cx="1385570" cy="7969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9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partenariat</a:t>
            </a:r>
            <a:r>
              <a:rPr sz="9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sz="9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professionnels</a:t>
            </a:r>
            <a:r>
              <a:rPr sz="900" b="1" spc="1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(sanitaires,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sociaux,</a:t>
            </a:r>
            <a:r>
              <a:rPr sz="900" b="1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médico-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sociaux)</a:t>
            </a:r>
            <a:r>
              <a:rPr sz="900" b="1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9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famille</a:t>
            </a:r>
            <a:r>
              <a:rPr sz="9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9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souvent</a:t>
            </a:r>
            <a:r>
              <a:rPr sz="900" b="1" spc="4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clé</a:t>
            </a:r>
            <a:r>
              <a:rPr sz="90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essentielle</a:t>
            </a:r>
            <a:r>
              <a:rPr sz="90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90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protection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personne.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9003" y="5668335"/>
            <a:ext cx="236651" cy="2366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5004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11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99" y="7060285"/>
            <a:ext cx="3575685" cy="191135"/>
          </a:xfrm>
          <a:prstGeom prst="rect">
            <a:avLst/>
          </a:prstGeom>
          <a:solidFill>
            <a:srgbClr val="E2D9BC">
              <a:alpha val="19999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1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FAISONS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CONNAISSANCE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7" y="0"/>
            <a:ext cx="5323840" cy="7551420"/>
          </a:xfrm>
          <a:custGeom>
            <a:avLst/>
            <a:gdLst/>
            <a:ahLst/>
            <a:cxnLst/>
            <a:rect l="l" t="t" r="r" b="b"/>
            <a:pathLst>
              <a:path w="5323840" h="7551420">
                <a:moveTo>
                  <a:pt x="0" y="7551369"/>
                </a:moveTo>
                <a:lnTo>
                  <a:pt x="5323497" y="7551369"/>
                </a:lnTo>
                <a:lnTo>
                  <a:pt x="5323497" y="0"/>
                </a:lnTo>
                <a:lnTo>
                  <a:pt x="0" y="0"/>
                </a:lnTo>
                <a:lnTo>
                  <a:pt x="0" y="7551369"/>
                </a:lnTo>
                <a:close/>
              </a:path>
            </a:pathLst>
          </a:custGeom>
          <a:solidFill>
            <a:srgbClr val="E2D9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997" y="781202"/>
            <a:ext cx="3690620" cy="462915"/>
          </a:xfrm>
          <a:prstGeom prst="rect">
            <a:avLst/>
          </a:prstGeom>
          <a:solidFill>
            <a:srgbClr val="CF2C79"/>
          </a:solidFill>
        </p:spPr>
        <p:txBody>
          <a:bodyPr vert="horz" wrap="square" lIns="0" tIns="81280" rIns="0" bIns="0" rtlCol="0">
            <a:spAutoFit/>
          </a:bodyPr>
          <a:lstStyle/>
          <a:p>
            <a:pPr marL="984250">
              <a:lnSpc>
                <a:spcPct val="100000"/>
              </a:lnSpc>
              <a:spcBef>
                <a:spcPts val="640"/>
              </a:spcBef>
            </a:pPr>
            <a:r>
              <a:rPr sz="1800" spc="105" dirty="0"/>
              <a:t>LE</a:t>
            </a:r>
            <a:r>
              <a:rPr sz="1800" spc="5" dirty="0"/>
              <a:t> </a:t>
            </a:r>
            <a:r>
              <a:rPr sz="1800" spc="45" dirty="0"/>
              <a:t>PARTENARIAT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764997" y="1481950"/>
            <a:ext cx="369570" cy="2785745"/>
          </a:xfrm>
          <a:custGeom>
            <a:avLst/>
            <a:gdLst/>
            <a:ahLst/>
            <a:cxnLst/>
            <a:rect l="l" t="t" r="r" b="b"/>
            <a:pathLst>
              <a:path w="369569" h="2785745">
                <a:moveTo>
                  <a:pt x="368998" y="2658503"/>
                </a:moveTo>
                <a:lnTo>
                  <a:pt x="0" y="2658503"/>
                </a:lnTo>
                <a:lnTo>
                  <a:pt x="0" y="2785364"/>
                </a:lnTo>
                <a:lnTo>
                  <a:pt x="368998" y="2785364"/>
                </a:lnTo>
                <a:lnTo>
                  <a:pt x="368998" y="2658503"/>
                </a:lnTo>
                <a:close/>
              </a:path>
              <a:path w="369569" h="2785745">
                <a:moveTo>
                  <a:pt x="368998" y="0"/>
                </a:moveTo>
                <a:lnTo>
                  <a:pt x="0" y="0"/>
                </a:lnTo>
                <a:lnTo>
                  <a:pt x="0" y="126860"/>
                </a:lnTo>
                <a:lnTo>
                  <a:pt x="368998" y="126860"/>
                </a:lnTo>
                <a:lnTo>
                  <a:pt x="368998" y="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299" y="1433847"/>
            <a:ext cx="3302635" cy="4283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Avec</a:t>
            </a:r>
            <a:r>
              <a:rPr sz="1200" b="1" spc="204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le</a:t>
            </a:r>
            <a:r>
              <a:rPr sz="1200" b="1" spc="204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cercle</a:t>
            </a:r>
            <a:r>
              <a:rPr sz="1200" b="1" spc="204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94199"/>
                </a:solidFill>
                <a:latin typeface="Calibri"/>
                <a:cs typeface="Calibri"/>
              </a:rPr>
              <a:t>familial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44195">
              <a:lnSpc>
                <a:spcPts val="1000"/>
              </a:lnSpc>
            </a:pP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lang="fr-FR"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famille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garde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toute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sa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auprès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personne protégée.</a:t>
            </a:r>
            <a:endParaRPr lang="fr-FR" sz="900" dirty="0">
              <a:latin typeface="Arial"/>
              <a:cs typeface="Arial"/>
            </a:endParaRPr>
          </a:p>
          <a:p>
            <a:pPr marL="12700">
              <a:lnSpc>
                <a:spcPts val="935"/>
              </a:lnSpc>
            </a:pP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lang="fr-FR"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lang="fr-FR"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protégée</a:t>
            </a:r>
            <a:r>
              <a:rPr lang="fr-FR"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20" dirty="0">
                <a:solidFill>
                  <a:srgbClr val="231F20"/>
                </a:solidFill>
                <a:latin typeface="Arial"/>
                <a:cs typeface="Arial"/>
              </a:rPr>
              <a:t>décide</a:t>
            </a:r>
            <a:r>
              <a:rPr lang="fr-FR"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seule</a:t>
            </a:r>
            <a:r>
              <a:rPr lang="fr-FR"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lang="fr-FR"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ses</a:t>
            </a:r>
            <a:r>
              <a:rPr lang="fr-FR"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fréquentations</a:t>
            </a:r>
            <a:endParaRPr lang="fr-FR" sz="900" dirty="0">
              <a:latin typeface="Arial"/>
              <a:cs typeface="Arial"/>
            </a:endParaRPr>
          </a:p>
          <a:p>
            <a:pPr marL="12700" marR="98425">
              <a:lnSpc>
                <a:spcPts val="1000"/>
              </a:lnSpc>
              <a:spcBef>
                <a:spcPts val="60"/>
              </a:spcBef>
            </a:pP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amicales,</a:t>
            </a:r>
            <a:r>
              <a:rPr lang="fr-FR"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amoureuses</a:t>
            </a:r>
            <a:r>
              <a:rPr lang="fr-FR"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lang="fr-FR"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familiales.</a:t>
            </a:r>
            <a:r>
              <a:rPr lang="fr-FR"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3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lang="fr-FR"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mandataire</a:t>
            </a:r>
            <a:r>
              <a:rPr lang="fr-FR"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n’intervient </a:t>
            </a:r>
            <a:r>
              <a:rPr lang="fr-FR" sz="900" spc="-25" dirty="0">
                <a:solidFill>
                  <a:srgbClr val="231F20"/>
                </a:solidFill>
                <a:latin typeface="Arial"/>
                <a:cs typeface="Arial"/>
              </a:rPr>
              <a:t>pas.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3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20" dirty="0">
                <a:solidFill>
                  <a:srgbClr val="231F20"/>
                </a:solidFill>
                <a:latin typeface="Arial"/>
                <a:cs typeface="Arial"/>
              </a:rPr>
              <a:t>juge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peut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toutefois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être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20" dirty="0">
                <a:solidFill>
                  <a:srgbClr val="231F20"/>
                </a:solidFill>
                <a:latin typeface="Arial"/>
                <a:cs typeface="Arial"/>
              </a:rPr>
              <a:t>saisi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cas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lang="fr-FR"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900" spc="-10" dirty="0">
                <a:solidFill>
                  <a:srgbClr val="231F20"/>
                </a:solidFill>
                <a:latin typeface="Arial"/>
                <a:cs typeface="Arial"/>
              </a:rPr>
              <a:t>difficultés.</a:t>
            </a:r>
            <a:endParaRPr lang="fr-FR" sz="900" dirty="0">
              <a:latin typeface="Arial"/>
              <a:cs typeface="Arial"/>
            </a:endParaRPr>
          </a:p>
          <a:p>
            <a:pPr marL="12700" marR="113030">
              <a:lnSpc>
                <a:spcPts val="1000"/>
              </a:lnSpc>
              <a:spcBef>
                <a:spcPts val="1000"/>
              </a:spcBef>
            </a:pPr>
            <a:r>
              <a:rPr sz="900" b="1" spc="-70" dirty="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mandataire</a:t>
            </a:r>
            <a:r>
              <a:rPr sz="9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Tahoma"/>
                <a:cs typeface="Tahoma"/>
              </a:rPr>
              <a:t>une</a:t>
            </a:r>
            <a:r>
              <a:rPr sz="9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obligation</a:t>
            </a:r>
            <a:r>
              <a:rPr sz="9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Tahoma"/>
                <a:cs typeface="Tahoma"/>
              </a:rPr>
              <a:t>de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confidentialité</a:t>
            </a:r>
            <a:r>
              <a:rPr sz="9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au</a:t>
            </a:r>
            <a:r>
              <a:rPr sz="900" b="1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bénéfice </a:t>
            </a:r>
            <a:r>
              <a:rPr sz="900" b="1" spc="-45" dirty="0">
                <a:solidFill>
                  <a:srgbClr val="231F20"/>
                </a:solidFill>
                <a:latin typeface="Trebuchet MS"/>
                <a:cs typeface="Trebuchet MS"/>
              </a:rPr>
              <a:t>de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la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personne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Trebuchet MS"/>
                <a:cs typeface="Trebuchet MS"/>
              </a:rPr>
              <a:t>protégée.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endParaRPr lang="fr-FR" sz="900" b="1" spc="-1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marR="113030">
              <a:lnSpc>
                <a:spcPts val="1000"/>
              </a:lnSpc>
              <a:spcBef>
                <a:spcPts val="100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demande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de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 famille,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et sous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réserve de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justification</a:t>
            </a:r>
            <a:endParaRPr sz="900" dirty="0">
              <a:latin typeface="Arial"/>
              <a:cs typeface="Arial"/>
            </a:endParaRPr>
          </a:p>
          <a:p>
            <a:pPr marL="12700" marR="153670" algn="just">
              <a:lnSpc>
                <a:spcPts val="1000"/>
              </a:lnSpc>
              <a:spcBef>
                <a:spcPts val="6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d’un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intérêt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légitime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l’accord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personne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protégée,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le </a:t>
            </a:r>
            <a:r>
              <a:rPr sz="900" b="1" spc="-60" dirty="0">
                <a:solidFill>
                  <a:srgbClr val="231F20"/>
                </a:solidFill>
                <a:latin typeface="Trebuchet MS"/>
                <a:cs typeface="Trebuchet MS"/>
              </a:rPr>
              <a:t>juge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rebuchet MS"/>
                <a:cs typeface="Trebuchet MS"/>
              </a:rPr>
              <a:t>peut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Trebuchet MS"/>
                <a:cs typeface="Trebuchet MS"/>
              </a:rPr>
              <a:t>autoriser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rebuchet MS"/>
                <a:cs typeface="Trebuchet MS"/>
              </a:rPr>
              <a:t>le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mandataire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à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partager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les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informations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financières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avec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 famille.</a:t>
            </a:r>
            <a:endParaRPr sz="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38163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794199"/>
                </a:solidFill>
                <a:latin typeface="Calibri"/>
                <a:cs typeface="Calibri"/>
              </a:rPr>
              <a:t>Environnement</a:t>
            </a:r>
            <a:r>
              <a:rPr sz="1200" b="1" spc="45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94199"/>
                </a:solidFill>
                <a:latin typeface="Calibri"/>
                <a:cs typeface="Calibri"/>
              </a:rPr>
              <a:t>partenarial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48895">
              <a:lnSpc>
                <a:spcPts val="1000"/>
              </a:lnSpc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mandataire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n’intervient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jamais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seul,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c’est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fois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impossible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pas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souhaitable...</a:t>
            </a:r>
            <a:endParaRPr sz="900" dirty="0">
              <a:latin typeface="Arial"/>
              <a:cs typeface="Arial"/>
            </a:endParaRPr>
          </a:p>
          <a:p>
            <a:pPr marL="12700" algn="just">
              <a:lnSpc>
                <a:spcPts val="980"/>
              </a:lnSpc>
            </a:pP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POURQUOI </a:t>
            </a:r>
            <a:r>
              <a:rPr sz="900" b="1" spc="40" dirty="0">
                <a:solidFill>
                  <a:srgbClr val="231F20"/>
                </a:solidFill>
                <a:latin typeface="Trebuchet MS"/>
                <a:cs typeface="Trebuchet MS"/>
              </a:rPr>
              <a:t>?</a:t>
            </a:r>
            <a:endParaRPr sz="900" dirty="0">
              <a:latin typeface="Trebuchet MS"/>
              <a:cs typeface="Trebuchet MS"/>
            </a:endParaRPr>
          </a:p>
          <a:p>
            <a:pPr marL="12700" marR="57150">
              <a:lnSpc>
                <a:spcPts val="1000"/>
              </a:lnSpc>
              <a:spcBef>
                <a:spcPts val="1019"/>
              </a:spcBef>
              <a:buFont typeface="Trebuchet MS"/>
              <a:buChar char="•"/>
              <a:tabLst>
                <a:tab pos="121285" algn="l"/>
              </a:tabLst>
            </a:pP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Parce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Tahoma"/>
                <a:cs typeface="Tahoma"/>
              </a:rPr>
              <a:t>que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Tahoma"/>
                <a:cs typeface="Tahoma"/>
              </a:rPr>
              <a:t>personne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protégée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est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Tahoma"/>
                <a:cs typeface="Tahoma"/>
              </a:rPr>
              <a:t>un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Tahoma"/>
                <a:cs typeface="Tahoma"/>
              </a:rPr>
              <a:t>citoyen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Tahoma"/>
                <a:cs typeface="Tahoma"/>
              </a:rPr>
              <a:t>à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Tahoma"/>
                <a:cs typeface="Tahoma"/>
              </a:rPr>
              <a:t>part</a:t>
            </a: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b="1" spc="-35" dirty="0" err="1">
                <a:solidFill>
                  <a:srgbClr val="231F20"/>
                </a:solidFill>
                <a:latin typeface="Tahoma"/>
                <a:cs typeface="Tahoma"/>
              </a:rPr>
              <a:t>entière</a:t>
            </a: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lang="fr-FR" sz="900" b="1" spc="-35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 marR="57150">
              <a:lnSpc>
                <a:spcPts val="1000"/>
              </a:lnSpc>
              <a:spcBef>
                <a:spcPts val="1019"/>
              </a:spcBef>
              <a:tabLst>
                <a:tab pos="121285" algn="l"/>
              </a:tabLst>
            </a:pPr>
            <a:r>
              <a:rPr sz="90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endParaRPr lang="fr-FR" sz="900" b="1" spc="-35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 marR="57150">
              <a:lnSpc>
                <a:spcPts val="1000"/>
              </a:lnSpc>
              <a:spcBef>
                <a:spcPts val="1019"/>
              </a:spcBef>
              <a:buFont typeface="Trebuchet MS"/>
              <a:buChar char="•"/>
              <a:tabLst>
                <a:tab pos="121285" algn="l"/>
              </a:tabLst>
            </a:pPr>
            <a:r>
              <a:rPr sz="900" b="1" spc="-25" dirty="0" err="1">
                <a:solidFill>
                  <a:srgbClr val="231F20"/>
                </a:solidFill>
                <a:latin typeface="Tahoma"/>
                <a:cs typeface="Tahoma"/>
              </a:rPr>
              <a:t>Parce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 que le rôle du mandataire, dans la loi, n’est pas de se substituer aux services de droit </a:t>
            </a:r>
            <a:r>
              <a:rPr sz="900" b="1" spc="-25" dirty="0" err="1">
                <a:solidFill>
                  <a:srgbClr val="231F20"/>
                </a:solidFill>
                <a:latin typeface="Tahoma"/>
                <a:cs typeface="Tahoma"/>
              </a:rPr>
              <a:t>commun</a:t>
            </a:r>
            <a:r>
              <a:rPr sz="900" b="1" spc="-2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300" y="7091901"/>
            <a:ext cx="304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6D6E71"/>
                </a:solidFill>
                <a:latin typeface="Calibri"/>
                <a:cs typeface="Calibri"/>
              </a:rPr>
              <a:t>PAGE</a:t>
            </a:r>
            <a:r>
              <a:rPr sz="600" b="1" spc="1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600" b="1" spc="-25" dirty="0">
                <a:solidFill>
                  <a:srgbClr val="6D6E71"/>
                </a:solidFill>
                <a:latin typeface="Calibri"/>
                <a:cs typeface="Calibri"/>
              </a:rPr>
              <a:t>12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46" y="7060285"/>
            <a:ext cx="3575685" cy="191135"/>
          </a:xfrm>
          <a:prstGeom prst="rect">
            <a:avLst/>
          </a:prstGeom>
          <a:solidFill>
            <a:srgbClr val="FBAE33">
              <a:alpha val="2999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2367915">
              <a:lnSpc>
                <a:spcPct val="100000"/>
              </a:lnSpc>
              <a:spcBef>
                <a:spcPts val="245"/>
              </a:spcBef>
            </a:pP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1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•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FBAE33"/>
                </a:solidFill>
                <a:latin typeface="Calibri"/>
                <a:cs typeface="Calibri"/>
              </a:rPr>
              <a:t>FAISONS</a:t>
            </a:r>
            <a:r>
              <a:rPr sz="700" b="1" spc="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FBAE33"/>
                </a:solidFill>
                <a:latin typeface="Calibri"/>
                <a:cs typeface="Calibri"/>
              </a:rPr>
              <a:t>CONNAISSANCE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45352"/>
            <a:ext cx="5063490" cy="1992630"/>
            <a:chOff x="0" y="245352"/>
            <a:chExt cx="5063490" cy="1992630"/>
          </a:xfrm>
        </p:grpSpPr>
        <p:sp>
          <p:nvSpPr>
            <p:cNvPr id="5" name="object 5"/>
            <p:cNvSpPr/>
            <p:nvPr/>
          </p:nvSpPr>
          <p:spPr>
            <a:xfrm>
              <a:off x="1124819" y="1416523"/>
              <a:ext cx="165100" cy="821690"/>
            </a:xfrm>
            <a:custGeom>
              <a:avLst/>
              <a:gdLst/>
              <a:ahLst/>
              <a:cxnLst/>
              <a:rect l="l" t="t" r="r" b="b"/>
              <a:pathLst>
                <a:path w="165100" h="821689">
                  <a:moveTo>
                    <a:pt x="56895" y="0"/>
                  </a:moveTo>
                  <a:lnTo>
                    <a:pt x="0" y="813562"/>
                  </a:lnTo>
                  <a:lnTo>
                    <a:pt x="107746" y="821105"/>
                  </a:lnTo>
                  <a:lnTo>
                    <a:pt x="164630" y="7531"/>
                  </a:lnTo>
                  <a:lnTo>
                    <a:pt x="56895" y="0"/>
                  </a:lnTo>
                  <a:close/>
                </a:path>
              </a:pathLst>
            </a:custGeom>
            <a:solidFill>
              <a:srgbClr val="FBA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5352"/>
              <a:ext cx="5063490" cy="1509395"/>
            </a:xfrm>
            <a:custGeom>
              <a:avLst/>
              <a:gdLst/>
              <a:ahLst/>
              <a:cxnLst/>
              <a:rect l="l" t="t" r="r" b="b"/>
              <a:pathLst>
                <a:path w="5063490" h="1509395">
                  <a:moveTo>
                    <a:pt x="0" y="0"/>
                  </a:moveTo>
                  <a:lnTo>
                    <a:pt x="0" y="1203871"/>
                  </a:lnTo>
                  <a:lnTo>
                    <a:pt x="4989728" y="1509064"/>
                  </a:lnTo>
                  <a:lnTo>
                    <a:pt x="5063083" y="309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2439" y="596486"/>
            <a:ext cx="3291204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dirty="0"/>
              <a:t>MANDATAIRE</a:t>
            </a:r>
            <a:r>
              <a:rPr sz="1800" spc="275" dirty="0"/>
              <a:t> </a:t>
            </a:r>
            <a:r>
              <a:rPr sz="1800" spc="-10" dirty="0"/>
              <a:t>JUDICIAIRE</a:t>
            </a:r>
            <a:endParaRPr sz="1800"/>
          </a:p>
          <a:p>
            <a:pPr marL="12700">
              <a:lnSpc>
                <a:spcPts val="2080"/>
              </a:lnSpc>
            </a:pPr>
            <a:r>
              <a:rPr sz="1800" dirty="0"/>
              <a:t>À</a:t>
            </a:r>
            <a:r>
              <a:rPr sz="1800" spc="30" dirty="0"/>
              <a:t> </a:t>
            </a:r>
            <a:r>
              <a:rPr sz="1800" dirty="0"/>
              <a:t>LA</a:t>
            </a:r>
            <a:r>
              <a:rPr sz="1800" spc="30" dirty="0"/>
              <a:t> </a:t>
            </a:r>
            <a:r>
              <a:rPr sz="1800" spc="50" dirty="0"/>
              <a:t>PROTECTION</a:t>
            </a:r>
            <a:r>
              <a:rPr sz="1800" spc="35" dirty="0"/>
              <a:t> </a:t>
            </a:r>
            <a:r>
              <a:rPr sz="1800" spc="95" dirty="0"/>
              <a:t>DES</a:t>
            </a:r>
            <a:r>
              <a:rPr sz="1800" spc="30" dirty="0"/>
              <a:t> </a:t>
            </a:r>
            <a:r>
              <a:rPr sz="1800" spc="-10" dirty="0"/>
              <a:t>MAJEURS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1598300" y="1306987"/>
            <a:ext cx="3094990" cy="962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solidFill>
                  <a:srgbClr val="FBAE33"/>
                </a:solidFill>
                <a:latin typeface="Calibri"/>
                <a:cs typeface="Calibri"/>
              </a:rPr>
              <a:t>Les</a:t>
            </a:r>
            <a:r>
              <a:rPr sz="1200" b="1" spc="130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60" dirty="0">
                <a:solidFill>
                  <a:srgbClr val="FBAE33"/>
                </a:solidFill>
                <a:latin typeface="Calibri"/>
                <a:cs typeface="Calibri"/>
              </a:rPr>
              <a:t>grands</a:t>
            </a:r>
            <a:r>
              <a:rPr sz="1200" b="1" spc="1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BAE33"/>
                </a:solidFill>
                <a:latin typeface="Calibri"/>
                <a:cs typeface="Calibri"/>
              </a:rPr>
              <a:t>principes</a:t>
            </a:r>
            <a:r>
              <a:rPr sz="1200" b="1" spc="135" dirty="0">
                <a:solidFill>
                  <a:srgbClr val="FBAE33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BAE33"/>
                </a:solidFill>
                <a:latin typeface="Calibri"/>
                <a:cs typeface="Calibri"/>
              </a:rPr>
              <a:t>d’intervention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 marR="93980">
              <a:lnSpc>
                <a:spcPts val="1000"/>
              </a:lnSpc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Quel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soit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mesure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protection</a:t>
            </a:r>
            <a:r>
              <a:rPr sz="900" spc="20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(sauvegarde,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curatelle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simple,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curatelle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renforcée,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tutelle),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l’action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mandataire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est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guidée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par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grands</a:t>
            </a:r>
            <a:r>
              <a:rPr sz="900" b="1" spc="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alibri"/>
                <a:cs typeface="Calibri"/>
              </a:rPr>
              <a:t>principes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définis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dans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code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civil.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64997" y="3121266"/>
          <a:ext cx="3798570" cy="3170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4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0" marR="104139">
                        <a:lnSpc>
                          <a:spcPts val="1000"/>
                        </a:lnSpc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personne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protégée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prend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seule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les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décisions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concernant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sa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vie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personnelle.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Elle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est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libre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ses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déplacements,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9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ses</a:t>
                      </a:r>
                      <a:r>
                        <a:rPr sz="9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choix.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BAE33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 marR="107950">
                        <a:lnSpc>
                          <a:spcPts val="1000"/>
                        </a:lnSpc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Loisirs,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vacances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personne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protégée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choisit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ses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activités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et vacances.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mandataire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regarde ce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budget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permet.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2D9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 marR="184150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personne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protégée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est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libre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900" b="1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ses</a:t>
                      </a:r>
                      <a:r>
                        <a:rPr sz="900" b="1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fréquentations</a:t>
                      </a:r>
                      <a:r>
                        <a:rPr sz="900" b="1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(amicales, amoureuses,</a:t>
                      </a:r>
                      <a:r>
                        <a:rPr sz="9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familiales)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BAE33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mandataire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n’intervient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3975" marR="86360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peut,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comme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tout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tiers,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saisir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juge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difficulté.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2D9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7950" marR="271780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personne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choisit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son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lieu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vie.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BAE33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395605">
                        <a:lnSpc>
                          <a:spcPts val="1000"/>
                        </a:lnSpc>
                        <a:spcBef>
                          <a:spcPts val="30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mandataire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peut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imposer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personne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déménager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d’entrer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établissement.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peut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saisir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juge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difficulté.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2D9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 marR="165100">
                        <a:lnSpc>
                          <a:spcPts val="1000"/>
                        </a:lnSpc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mesure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protection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s’arrête </a:t>
                      </a:r>
                      <a:r>
                        <a:rPr sz="900" b="1" spc="-8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au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décès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7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personne.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BAE33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111125">
                        <a:lnSpc>
                          <a:spcPts val="1000"/>
                        </a:lnSpc>
                        <a:spcBef>
                          <a:spcPts val="9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mandataire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n’a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accès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aux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comptes.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2D9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210584" y="2727850"/>
            <a:ext cx="1062355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70180">
              <a:lnSpc>
                <a:spcPts val="1000"/>
              </a:lnSpc>
              <a:spcBef>
                <a:spcPts val="300"/>
              </a:spcBef>
            </a:pPr>
            <a:r>
              <a:rPr sz="1000" b="1" spc="95" dirty="0">
                <a:solidFill>
                  <a:srgbClr val="794199"/>
                </a:solidFill>
                <a:latin typeface="Calibri"/>
                <a:cs typeface="Calibri"/>
              </a:rPr>
              <a:t>LE</a:t>
            </a:r>
            <a:r>
              <a:rPr sz="1000" b="1" spc="2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PRINCIPE </a:t>
            </a: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DÉFINI</a:t>
            </a:r>
            <a:r>
              <a:rPr sz="1000" b="1" spc="11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PAR</a:t>
            </a:r>
            <a:r>
              <a:rPr sz="1000" b="1" spc="11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95" dirty="0">
                <a:solidFill>
                  <a:srgbClr val="794199"/>
                </a:solidFill>
                <a:latin typeface="Calibri"/>
                <a:cs typeface="Calibri"/>
              </a:rPr>
              <a:t>LA</a:t>
            </a:r>
            <a:r>
              <a:rPr sz="1000" b="1" spc="11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794199"/>
                </a:solidFill>
                <a:latin typeface="Calibri"/>
                <a:cs typeface="Calibri"/>
              </a:rPr>
              <a:t>LOI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1040" y="2727850"/>
            <a:ext cx="1678939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9380" marR="5080" indent="-107314">
              <a:lnSpc>
                <a:spcPts val="1000"/>
              </a:lnSpc>
              <a:spcBef>
                <a:spcPts val="300"/>
              </a:spcBef>
            </a:pP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SON</a:t>
            </a:r>
            <a:r>
              <a:rPr sz="1000" b="1" spc="280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APPLICATION</a:t>
            </a:r>
            <a:r>
              <a:rPr sz="1000" b="1" spc="28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PRATIQUE </a:t>
            </a:r>
            <a:r>
              <a:rPr sz="1000" b="1" dirty="0">
                <a:solidFill>
                  <a:srgbClr val="794199"/>
                </a:solidFill>
                <a:latin typeface="Calibri"/>
                <a:cs typeface="Calibri"/>
              </a:rPr>
              <a:t>POUR</a:t>
            </a:r>
            <a:r>
              <a:rPr sz="1000" b="1" spc="6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100" dirty="0">
                <a:solidFill>
                  <a:srgbClr val="794199"/>
                </a:solidFill>
                <a:latin typeface="Calibri"/>
                <a:cs typeface="Calibri"/>
              </a:rPr>
              <a:t>LES</a:t>
            </a:r>
            <a:r>
              <a:rPr sz="1000" b="1" spc="65" dirty="0">
                <a:solidFill>
                  <a:srgbClr val="794199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94199"/>
                </a:solidFill>
                <a:latin typeface="Calibri"/>
                <a:cs typeface="Calibri"/>
              </a:rPr>
              <a:t>MANDATAIRES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" y="0"/>
            <a:ext cx="5323840" cy="7560309"/>
          </a:xfrm>
          <a:custGeom>
            <a:avLst/>
            <a:gdLst/>
            <a:ahLst/>
            <a:cxnLst/>
            <a:rect l="l" t="t" r="r" b="b"/>
            <a:pathLst>
              <a:path w="5323840" h="7560309">
                <a:moveTo>
                  <a:pt x="0" y="7560005"/>
                </a:moveTo>
                <a:lnTo>
                  <a:pt x="5323497" y="7560005"/>
                </a:lnTo>
                <a:lnTo>
                  <a:pt x="5323497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E2D9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09" y="2089839"/>
            <a:ext cx="5237480" cy="2223770"/>
          </a:xfrm>
          <a:custGeom>
            <a:avLst/>
            <a:gdLst/>
            <a:ahLst/>
            <a:cxnLst/>
            <a:rect l="l" t="t" r="r" b="b"/>
            <a:pathLst>
              <a:path w="5237480" h="2223770">
                <a:moveTo>
                  <a:pt x="116827" y="0"/>
                </a:moveTo>
                <a:lnTo>
                  <a:pt x="0" y="1910067"/>
                </a:lnTo>
                <a:lnTo>
                  <a:pt x="5120436" y="2223249"/>
                </a:lnTo>
                <a:lnTo>
                  <a:pt x="5237264" y="313182"/>
                </a:lnTo>
                <a:lnTo>
                  <a:pt x="116827" y="0"/>
                </a:lnTo>
                <a:close/>
              </a:path>
            </a:pathLst>
          </a:custGeom>
          <a:solidFill>
            <a:srgbClr val="794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4364" y="2841871"/>
            <a:ext cx="3299460" cy="5994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926465" marR="5080" indent="-914400">
              <a:lnSpc>
                <a:spcPct val="79300"/>
              </a:lnSpc>
              <a:spcBef>
                <a:spcPts val="620"/>
              </a:spcBef>
            </a:pPr>
            <a:r>
              <a:rPr sz="2100" b="1" spc="10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•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75" dirty="0">
                <a:solidFill>
                  <a:srgbClr val="FFFFFF"/>
                </a:solidFill>
                <a:latin typeface="Calibri"/>
                <a:cs typeface="Calibri"/>
              </a:rPr>
              <a:t>PARLONS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110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Calibri"/>
                <a:cs typeface="Calibri"/>
              </a:rPr>
              <a:t>MESURES </a:t>
            </a:r>
            <a:r>
              <a:rPr sz="2100" b="1" spc="8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363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3488</Words>
  <Application>Microsoft Office PowerPoint</Application>
  <PresentationFormat>Personnalisé</PresentationFormat>
  <Paragraphs>566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Arial</vt:lpstr>
      <vt:lpstr>Calibri</vt:lpstr>
      <vt:lpstr>Lucida Sans</vt:lpstr>
      <vt:lpstr>Lucida Sans Unicode</vt:lpstr>
      <vt:lpstr>Perpetua Titling MT</vt:lpstr>
      <vt:lpstr>Tahoma</vt:lpstr>
      <vt:lpstr>Times New Roman</vt:lpstr>
      <vt:lpstr>Trebuchet MS</vt:lpstr>
      <vt:lpstr>Verdana</vt:lpstr>
      <vt:lpstr>Office Theme</vt:lpstr>
      <vt:lpstr>Présentation PowerPoint</vt:lpstr>
      <vt:lpstr>FAISONS CONNAISSANCE</vt:lpstr>
      <vt:lpstr>1 • FAISONS CONNAISSANCE</vt:lpstr>
      <vt:lpstr>MANDATAIRE JUDICIAIRE À LA PROTECTION DES MAJEURS</vt:lpstr>
      <vt:lpstr>Présentation PowerPoint</vt:lpstr>
      <vt:lpstr>MANDATAIRE JUDICIAIRE À LA PROTECTION DES MAJEURS</vt:lpstr>
      <vt:lpstr>LE PARTENARIAT</vt:lpstr>
      <vt:lpstr>MANDATAIRE JUDICIAIRE À LA PROTECTION DES MAJEURS</vt:lpstr>
      <vt:lpstr>Présentation PowerPoint</vt:lpstr>
      <vt:lpstr>DIFFÉRENTES FAÇONS DE PROTÉGER</vt:lpstr>
      <vt:lpstr>2 QUESTIONS À SE POSER</vt:lpstr>
      <vt:lpstr>DEMANDER UNE MESURE DE PROTECTION Les fausses bonnes raisons</vt:lpstr>
      <vt:lpstr>L’INSTRUCTION DE LA DEMANDE</vt:lpstr>
      <vt:lpstr>LE PARTAGE DE LA PROTECTION</vt:lpstr>
      <vt:lpstr>LE RÔLE DU MANDATAIRE</vt:lpstr>
      <vt:lpstr>3 • COOPÉRONS</vt:lpstr>
      <vt:lpstr>Présentation PowerPoint</vt:lpstr>
      <vt:lpstr>Présentation PowerPoint</vt:lpstr>
      <vt:lpstr>RÉPARTITION DES RÔLES</vt:lpstr>
      <vt:lpstr>PATRIMOINE &amp; BUDGET</vt:lpstr>
      <vt:lpstr>DÉMARCHES ADMINISTRATIVES</vt:lpstr>
      <vt:lpstr>LOGEMENT</vt:lpstr>
      <vt:lpstr>Présentation PowerPoint</vt:lpstr>
      <vt:lpstr>SANTÉ</vt:lpstr>
      <vt:lpstr>Présentation PowerPoint</vt:lpstr>
      <vt:lpstr>JUSTICE - PROCÉDURE PÉNALE</vt:lpstr>
      <vt:lpstr>Présentation PowerPoint</vt:lpstr>
      <vt:lpstr>JUSTICE - PROCÉDURE CIVILE</vt:lpstr>
      <vt:lpstr>EMPLOI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delchertutelle</dc:creator>
  <cp:lastModifiedBy>Sabrina CAUNEILLE</cp:lastModifiedBy>
  <cp:revision>3</cp:revision>
  <dcterms:created xsi:type="dcterms:W3CDTF">2022-06-06T14:15:05Z</dcterms:created>
  <dcterms:modified xsi:type="dcterms:W3CDTF">2025-06-25T07:37:46Z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2020-12-15T00:00:00Z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2022-06-06T00:00:00Z</vt:filetime>
  </property>
</Properties>
</file>