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57" r:id="rId6"/>
    <p:sldId id="264" r:id="rId7"/>
    <p:sldId id="258" r:id="rId8"/>
    <p:sldId id="265" r:id="rId9"/>
    <p:sldId id="269" r:id="rId10"/>
    <p:sldId id="271" r:id="rId11"/>
    <p:sldId id="272" r:id="rId12"/>
    <p:sldId id="273" r:id="rId13"/>
    <p:sldId id="259" r:id="rId14"/>
    <p:sldId id="267" r:id="rId15"/>
    <p:sldId id="268" r:id="rId16"/>
    <p:sldId id="270" r:id="rId17"/>
    <p:sldId id="260" r:id="rId18"/>
    <p:sldId id="266" r:id="rId19"/>
    <p:sldId id="274" r:id="rId20"/>
    <p:sldId id="275" r:id="rId21"/>
    <p:sldId id="276"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9D3D094-BBFD-44A9-80C1-498023029494}" type="datetimeFigureOut">
              <a:rPr lang="fr-FR" smtClean="0"/>
              <a:t>26/06/2025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D678B5-DDEF-4150-A5FB-77CCC9835AFA}"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9D3D094-BBFD-44A9-80C1-498023029494}" type="datetimeFigureOut">
              <a:rPr lang="fr-FR" smtClean="0"/>
              <a:t>26/06/2025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D678B5-DDEF-4150-A5FB-77CCC9835AFA}"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9D3D094-BBFD-44A9-80C1-498023029494}" type="datetimeFigureOut">
              <a:rPr lang="fr-FR" smtClean="0"/>
              <a:t>26/06/2025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D678B5-DDEF-4150-A5FB-77CCC9835AFA}"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9D3D094-BBFD-44A9-80C1-498023029494}" type="datetimeFigureOut">
              <a:rPr lang="fr-FR" smtClean="0"/>
              <a:t>26/06/2025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D678B5-DDEF-4150-A5FB-77CCC9835AFA}"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9D3D094-BBFD-44A9-80C1-498023029494}" type="datetimeFigureOut">
              <a:rPr lang="fr-FR" smtClean="0"/>
              <a:t>26/06/2025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D678B5-DDEF-4150-A5FB-77CCC9835AFA}"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9D3D094-BBFD-44A9-80C1-498023029494}" type="datetimeFigureOut">
              <a:rPr lang="fr-FR" smtClean="0"/>
              <a:t>26/06/2025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D678B5-DDEF-4150-A5FB-77CCC9835AFA}"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9D3D094-BBFD-44A9-80C1-498023029494}" type="datetimeFigureOut">
              <a:rPr lang="fr-FR" smtClean="0"/>
              <a:t>26/06/2025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5D678B5-DDEF-4150-A5FB-77CCC9835AFA}"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09D3D094-BBFD-44A9-80C1-498023029494}" type="datetimeFigureOut">
              <a:rPr lang="fr-FR" smtClean="0"/>
              <a:t>26/06/2025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5D678B5-DDEF-4150-A5FB-77CCC9835AFA}"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9D3D094-BBFD-44A9-80C1-498023029494}" type="datetimeFigureOut">
              <a:rPr lang="fr-FR" smtClean="0"/>
              <a:t>26/06/2025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5D678B5-DDEF-4150-A5FB-77CCC9835AFA}"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9D3D094-BBFD-44A9-80C1-498023029494}" type="datetimeFigureOut">
              <a:rPr lang="fr-FR" smtClean="0"/>
              <a:t>26/06/2025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D678B5-DDEF-4150-A5FB-77CCC9835AFA}"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9D3D094-BBFD-44A9-80C1-498023029494}" type="datetimeFigureOut">
              <a:rPr lang="fr-FR" smtClean="0"/>
              <a:t>26/06/2025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D678B5-DDEF-4150-A5FB-77CCC9835AFA}"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3D094-BBFD-44A9-80C1-498023029494}" type="datetimeFigureOut">
              <a:rPr lang="fr-FR" smtClean="0"/>
              <a:t>26/06/2025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78B5-DDEF-4150-A5FB-77CCC9835AFA}"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accueil.toulouse@centredeprevention.fr" TargetMode="External"/><Relationship Id="rId2" Type="http://schemas.openxmlformats.org/officeDocument/2006/relationships/hyperlink" Target="tel:056163052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ontactPCB@credit-municipal.fr" TargetMode="External"/><Relationship Id="rId2" Type="http://schemas.openxmlformats.org/officeDocument/2006/relationships/hyperlink" Target="mailto:cresus.toulouse@gmail.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548680"/>
            <a:ext cx="7772400" cy="1470025"/>
          </a:xfrm>
        </p:spPr>
        <p:txBody>
          <a:bodyPr/>
          <a:lstStyle/>
          <a:p>
            <a:r>
              <a:rPr lang="fr-FR" dirty="0"/>
              <a:t>Quels droits, démarches et dispositifs pour les usagers ?</a:t>
            </a:r>
          </a:p>
        </p:txBody>
      </p:sp>
      <p:sp>
        <p:nvSpPr>
          <p:cNvPr id="3" name="Sous-titre 2"/>
          <p:cNvSpPr>
            <a:spLocks noGrp="1"/>
          </p:cNvSpPr>
          <p:nvPr>
            <p:ph type="subTitle" idx="1"/>
          </p:nvPr>
        </p:nvSpPr>
        <p:spPr/>
        <p:txBody>
          <a:bodyPr/>
          <a:lstStyle/>
          <a:p>
            <a:r>
              <a:rPr lang="fr-FR" dirty="0"/>
              <a:t>Depuis ma place d’Assistante de service social</a:t>
            </a:r>
          </a:p>
        </p:txBody>
      </p:sp>
      <p:sp>
        <p:nvSpPr>
          <p:cNvPr id="4" name="Titre 1"/>
          <p:cNvSpPr txBox="1">
            <a:spLocks/>
          </p:cNvSpPr>
          <p:nvPr/>
        </p:nvSpPr>
        <p:spPr>
          <a:xfrm>
            <a:off x="827584" y="2348880"/>
            <a:ext cx="7772400" cy="157579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A37CD3-5173-4B87-96ED-4153E6112F69}"/>
              </a:ext>
            </a:extLst>
          </p:cNvPr>
          <p:cNvSpPr>
            <a:spLocks noGrp="1"/>
          </p:cNvSpPr>
          <p:nvPr>
            <p:ph type="title"/>
          </p:nvPr>
        </p:nvSpPr>
        <p:spPr/>
        <p:txBody>
          <a:bodyPr>
            <a:normAutofit fontScale="90000"/>
          </a:bodyPr>
          <a:lstStyle/>
          <a:p>
            <a:r>
              <a:rPr lang="fr-FR" dirty="0"/>
              <a:t>Centre de prévention AGIRC- ARRCO</a:t>
            </a:r>
          </a:p>
        </p:txBody>
      </p:sp>
      <p:sp>
        <p:nvSpPr>
          <p:cNvPr id="3" name="Espace réservé du contenu 2">
            <a:extLst>
              <a:ext uri="{FF2B5EF4-FFF2-40B4-BE49-F238E27FC236}">
                <a16:creationId xmlns:a16="http://schemas.microsoft.com/office/drawing/2014/main" id="{D4ECE484-B78D-4F2F-8AA9-9E1BF2A584E2}"/>
              </a:ext>
            </a:extLst>
          </p:cNvPr>
          <p:cNvSpPr>
            <a:spLocks noGrp="1"/>
          </p:cNvSpPr>
          <p:nvPr>
            <p:ph idx="1"/>
          </p:nvPr>
        </p:nvSpPr>
        <p:spPr/>
        <p:txBody>
          <a:bodyPr>
            <a:normAutofit fontScale="85000" lnSpcReduction="10000"/>
          </a:bodyPr>
          <a:lstStyle/>
          <a:p>
            <a:r>
              <a:rPr lang="fr-FR" dirty="0"/>
              <a:t>Les centres de prévention s’adressent à tous les ressortissants Agirc-Arrco de 50 ans et plus, actifs ou retraités, ainsi qu’à leur conjoint ou aidant familial.</a:t>
            </a:r>
          </a:p>
          <a:p>
            <a:r>
              <a:rPr lang="fr-FR" dirty="0"/>
              <a:t>Chaque personne peut bénéficier du parcours prévention, soit : un bilan d’évaluation médico-psycho-social, suivies  de recommandations personnalisées.</a:t>
            </a:r>
          </a:p>
          <a:p>
            <a:r>
              <a:rPr lang="fr-FR" dirty="0"/>
              <a:t>A l’issue de ce bilan et en fonction des fragilités repérées, un parcours personnalisé de prévention peut être proposé, à travers notamment des actions individuelles ou collectives.</a:t>
            </a:r>
          </a:p>
          <a:p>
            <a:endParaRPr lang="fr-FR" dirty="0"/>
          </a:p>
        </p:txBody>
      </p:sp>
    </p:spTree>
    <p:extLst>
      <p:ext uri="{BB962C8B-B14F-4D97-AF65-F5344CB8AC3E}">
        <p14:creationId xmlns:p14="http://schemas.microsoft.com/office/powerpoint/2010/main" val="1939136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B998E3-1698-4A0A-8F8B-1A8C596D96B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F4B8412-3E57-48B3-A7CB-288F349A6E08}"/>
              </a:ext>
            </a:extLst>
          </p:cNvPr>
          <p:cNvSpPr>
            <a:spLocks noGrp="1"/>
          </p:cNvSpPr>
          <p:nvPr>
            <p:ph idx="1"/>
          </p:nvPr>
        </p:nvSpPr>
        <p:spPr/>
        <p:txBody>
          <a:bodyPr>
            <a:normAutofit/>
          </a:bodyPr>
          <a:lstStyle/>
          <a:p>
            <a:r>
              <a:rPr lang="fr-FR" b="1" dirty="0"/>
              <a:t>Centre de Prévention de Toulouse</a:t>
            </a:r>
          </a:p>
          <a:p>
            <a:r>
              <a:rPr lang="fr-FR" dirty="0"/>
              <a:t>Site de Toulouse</a:t>
            </a:r>
          </a:p>
          <a:p>
            <a:r>
              <a:rPr lang="fr-FR" dirty="0"/>
              <a:t>Nous contacter : </a:t>
            </a:r>
            <a:r>
              <a:rPr lang="fr-FR" dirty="0">
                <a:solidFill>
                  <a:schemeClr val="accent1"/>
                </a:solidFill>
                <a:hlinkClick r:id="rId2">
                  <a:extLst>
                    <a:ext uri="{A12FA001-AC4F-418D-AE19-62706E023703}">
                      <ahyp:hlinkClr xmlns:ahyp="http://schemas.microsoft.com/office/drawing/2018/hyperlinkcolor" val="tx"/>
                    </a:ext>
                  </a:extLst>
                </a:hlinkClick>
              </a:rPr>
              <a:t>05 61 63 05 21</a:t>
            </a:r>
            <a:endParaRPr lang="fr-FR" dirty="0">
              <a:solidFill>
                <a:schemeClr val="accent1"/>
              </a:solidFill>
            </a:endParaRPr>
          </a:p>
          <a:p>
            <a:r>
              <a:rPr lang="fr-FR" u="sng" dirty="0">
                <a:solidFill>
                  <a:schemeClr val="accent1"/>
                </a:solidFill>
                <a:hlinkClick r:id="rId3">
                  <a:extLst>
                    <a:ext uri="{A12FA001-AC4F-418D-AE19-62706E023703}">
                      <ahyp:hlinkClr xmlns:ahyp="http://schemas.microsoft.com/office/drawing/2018/hyperlinkcolor" val="tx"/>
                    </a:ext>
                  </a:extLst>
                </a:hlinkClick>
              </a:rPr>
              <a:t>accueil.toulouse@centredepreven</a:t>
            </a:r>
            <a:r>
              <a:rPr lang="fr-FR" u="sng" dirty="0">
                <a:solidFill>
                  <a:schemeClr val="accent1"/>
                </a:solidFill>
              </a:rPr>
              <a:t>tion.fr</a:t>
            </a:r>
            <a:endParaRPr lang="fr-FR" dirty="0">
              <a:solidFill>
                <a:schemeClr val="accent1"/>
              </a:solidFill>
            </a:endParaRPr>
          </a:p>
          <a:p>
            <a:r>
              <a:rPr lang="fr-FR" i="1" dirty="0"/>
              <a:t>Fréquence d'ouverture : Du lundi au vendredi</a:t>
            </a:r>
          </a:p>
          <a:p>
            <a:r>
              <a:rPr lang="fr-FR" dirty="0"/>
              <a:t>9/11 rue Matabiau (4ᵉ étage)</a:t>
            </a:r>
            <a:br>
              <a:rPr lang="fr-FR" dirty="0"/>
            </a:br>
            <a:r>
              <a:rPr lang="fr-FR" dirty="0"/>
              <a:t>31000 Toulouse</a:t>
            </a:r>
          </a:p>
          <a:p>
            <a:endParaRPr lang="fr-FR" dirty="0"/>
          </a:p>
        </p:txBody>
      </p:sp>
    </p:spTree>
    <p:extLst>
      <p:ext uri="{BB962C8B-B14F-4D97-AF65-F5344CB8AC3E}">
        <p14:creationId xmlns:p14="http://schemas.microsoft.com/office/powerpoint/2010/main" val="187269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B41AAD-1B18-442B-9A82-2EF039BF3F34}"/>
              </a:ext>
            </a:extLst>
          </p:cNvPr>
          <p:cNvSpPr>
            <a:spLocks noGrp="1"/>
          </p:cNvSpPr>
          <p:nvPr>
            <p:ph type="title"/>
          </p:nvPr>
        </p:nvSpPr>
        <p:spPr/>
        <p:txBody>
          <a:bodyPr/>
          <a:lstStyle/>
          <a:p>
            <a:r>
              <a:rPr lang="fr-FR" dirty="0"/>
              <a:t>Service social CPAM</a:t>
            </a:r>
          </a:p>
        </p:txBody>
      </p:sp>
      <p:pic>
        <p:nvPicPr>
          <p:cNvPr id="4" name="Espace réservé du contenu 3">
            <a:extLst>
              <a:ext uri="{FF2B5EF4-FFF2-40B4-BE49-F238E27FC236}">
                <a16:creationId xmlns:a16="http://schemas.microsoft.com/office/drawing/2014/main" id="{96326419-FB96-45E9-86BF-E52D9459FF1E}"/>
              </a:ext>
            </a:extLst>
          </p:cNvPr>
          <p:cNvPicPr>
            <a:picLocks noGrp="1" noChangeAspect="1"/>
          </p:cNvPicPr>
          <p:nvPr>
            <p:ph idx="1"/>
          </p:nvPr>
        </p:nvPicPr>
        <p:blipFill>
          <a:blip r:embed="rId2"/>
          <a:stretch>
            <a:fillRect/>
          </a:stretch>
        </p:blipFill>
        <p:spPr>
          <a:xfrm>
            <a:off x="484094" y="1417638"/>
            <a:ext cx="8229600" cy="893345"/>
          </a:xfrm>
          <a:prstGeom prst="rect">
            <a:avLst/>
          </a:prstGeom>
        </p:spPr>
      </p:pic>
      <p:sp>
        <p:nvSpPr>
          <p:cNvPr id="5" name="Rectangle 4">
            <a:extLst>
              <a:ext uri="{FF2B5EF4-FFF2-40B4-BE49-F238E27FC236}">
                <a16:creationId xmlns:a16="http://schemas.microsoft.com/office/drawing/2014/main" id="{684749AD-1528-455E-8712-5C227114C01C}"/>
              </a:ext>
            </a:extLst>
          </p:cNvPr>
          <p:cNvSpPr/>
          <p:nvPr/>
        </p:nvSpPr>
        <p:spPr>
          <a:xfrm>
            <a:off x="539552" y="980728"/>
            <a:ext cx="4572000" cy="1508105"/>
          </a:xfrm>
          <a:prstGeom prst="rect">
            <a:avLst/>
          </a:prstGeom>
        </p:spPr>
        <p:txBody>
          <a:bodyPr>
            <a:spAutoFit/>
          </a:bodyPr>
          <a:lstStyle/>
          <a:p>
            <a:endParaRPr lang="fr-FR" sz="2800" dirty="0">
              <a:solidFill>
                <a:srgbClr val="000000"/>
              </a:solidFill>
              <a:latin typeface="Calibri" panose="020F0502020204030204" pitchFamily="34" charset="0"/>
            </a:endParaRPr>
          </a:p>
          <a:p>
            <a:r>
              <a:rPr lang="fr-FR" sz="2800" dirty="0">
                <a:solidFill>
                  <a:srgbClr val="000000"/>
                </a:solidFill>
                <a:latin typeface="Calibri" panose="020F0502020204030204" pitchFamily="34" charset="0"/>
              </a:rPr>
              <a:t> </a:t>
            </a:r>
            <a:r>
              <a:rPr lang="fr-FR" dirty="0">
                <a:solidFill>
                  <a:srgbClr val="000000"/>
                </a:solidFill>
                <a:latin typeface="Calibri" panose="020F0502020204030204" pitchFamily="34" charset="0"/>
              </a:rPr>
              <a:t>Services de l’Assurance Maladie: médical, </a:t>
            </a:r>
          </a:p>
          <a:p>
            <a:r>
              <a:rPr lang="fr-FR" dirty="0">
                <a:solidFill>
                  <a:srgbClr val="000000"/>
                </a:solidFill>
                <a:latin typeface="Calibri" panose="020F0502020204030204" pitchFamily="34" charset="0"/>
              </a:rPr>
              <a:t>accueil, administratif, AT/MP, CES, action sociale,…</a:t>
            </a:r>
            <a:endParaRPr lang="fr-FR" dirty="0"/>
          </a:p>
        </p:txBody>
      </p:sp>
      <p:pic>
        <p:nvPicPr>
          <p:cNvPr id="6" name="Image 5">
            <a:extLst>
              <a:ext uri="{FF2B5EF4-FFF2-40B4-BE49-F238E27FC236}">
                <a16:creationId xmlns:a16="http://schemas.microsoft.com/office/drawing/2014/main" id="{ADD64BDE-7556-4ECB-96B7-FE6596C29342}"/>
              </a:ext>
            </a:extLst>
          </p:cNvPr>
          <p:cNvPicPr>
            <a:picLocks noChangeAspect="1"/>
          </p:cNvPicPr>
          <p:nvPr/>
        </p:nvPicPr>
        <p:blipFill>
          <a:blip r:embed="rId3"/>
          <a:stretch>
            <a:fillRect/>
          </a:stretch>
        </p:blipFill>
        <p:spPr>
          <a:xfrm>
            <a:off x="0" y="1420549"/>
            <a:ext cx="9144000" cy="5032787"/>
          </a:xfrm>
          <a:prstGeom prst="rect">
            <a:avLst/>
          </a:prstGeom>
        </p:spPr>
      </p:pic>
      <p:pic>
        <p:nvPicPr>
          <p:cNvPr id="7" name="Image 6">
            <a:extLst>
              <a:ext uri="{FF2B5EF4-FFF2-40B4-BE49-F238E27FC236}">
                <a16:creationId xmlns:a16="http://schemas.microsoft.com/office/drawing/2014/main" id="{E625439F-8ADF-4D76-9542-730F9A61473B}"/>
              </a:ext>
            </a:extLst>
          </p:cNvPr>
          <p:cNvPicPr>
            <a:picLocks noChangeAspect="1"/>
          </p:cNvPicPr>
          <p:nvPr/>
        </p:nvPicPr>
        <p:blipFill>
          <a:blip r:embed="rId4"/>
          <a:stretch>
            <a:fillRect/>
          </a:stretch>
        </p:blipFill>
        <p:spPr>
          <a:xfrm>
            <a:off x="646178" y="1368373"/>
            <a:ext cx="7670238" cy="5486858"/>
          </a:xfrm>
          <a:prstGeom prst="rect">
            <a:avLst/>
          </a:prstGeom>
        </p:spPr>
      </p:pic>
    </p:spTree>
    <p:extLst>
      <p:ext uri="{BB962C8B-B14F-4D97-AF65-F5344CB8AC3E}">
        <p14:creationId xmlns:p14="http://schemas.microsoft.com/office/powerpoint/2010/main" val="2273954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FR" dirty="0"/>
              <a:t>REVENUS</a:t>
            </a:r>
          </a:p>
        </p:txBody>
      </p:sp>
      <p:sp>
        <p:nvSpPr>
          <p:cNvPr id="6" name="ZoneTexte 5"/>
          <p:cNvSpPr txBox="1"/>
          <p:nvPr/>
        </p:nvSpPr>
        <p:spPr>
          <a:xfrm>
            <a:off x="1187624" y="980728"/>
            <a:ext cx="1368152" cy="369332"/>
          </a:xfrm>
          <a:prstGeom prst="rect">
            <a:avLst/>
          </a:prstGeom>
          <a:noFill/>
        </p:spPr>
        <p:txBody>
          <a:bodyPr wrap="square" rtlCol="0">
            <a:spAutoFit/>
          </a:bodyPr>
          <a:lstStyle/>
          <a:p>
            <a:r>
              <a:rPr lang="fr-FR" dirty="0"/>
              <a:t>Droit propre</a:t>
            </a:r>
          </a:p>
        </p:txBody>
      </p:sp>
      <p:sp>
        <p:nvSpPr>
          <p:cNvPr id="7" name="ZoneTexte 6"/>
          <p:cNvSpPr txBox="1"/>
          <p:nvPr/>
        </p:nvSpPr>
        <p:spPr>
          <a:xfrm>
            <a:off x="5292080" y="908720"/>
            <a:ext cx="2016224" cy="369332"/>
          </a:xfrm>
          <a:prstGeom prst="rect">
            <a:avLst/>
          </a:prstGeom>
          <a:noFill/>
        </p:spPr>
        <p:txBody>
          <a:bodyPr wrap="square" rtlCol="0">
            <a:spAutoFit/>
          </a:bodyPr>
          <a:lstStyle/>
          <a:p>
            <a:r>
              <a:rPr lang="fr-FR" dirty="0"/>
              <a:t>Droit solidaire</a:t>
            </a:r>
          </a:p>
        </p:txBody>
      </p:sp>
      <p:sp>
        <p:nvSpPr>
          <p:cNvPr id="8" name="ZoneTexte 7"/>
          <p:cNvSpPr txBox="1"/>
          <p:nvPr/>
        </p:nvSpPr>
        <p:spPr>
          <a:xfrm>
            <a:off x="323528" y="2060848"/>
            <a:ext cx="1512168" cy="369332"/>
          </a:xfrm>
          <a:prstGeom prst="rect">
            <a:avLst/>
          </a:prstGeom>
          <a:noFill/>
        </p:spPr>
        <p:txBody>
          <a:bodyPr wrap="square" rtlCol="0">
            <a:spAutoFit/>
          </a:bodyPr>
          <a:lstStyle/>
          <a:p>
            <a:r>
              <a:rPr lang="fr-FR" b="1" dirty="0">
                <a:solidFill>
                  <a:srgbClr val="FF0000"/>
                </a:solidFill>
              </a:rPr>
              <a:t>CPAM</a:t>
            </a:r>
          </a:p>
        </p:txBody>
      </p:sp>
      <p:sp>
        <p:nvSpPr>
          <p:cNvPr id="9" name="ZoneTexte 8"/>
          <p:cNvSpPr txBox="1"/>
          <p:nvPr/>
        </p:nvSpPr>
        <p:spPr>
          <a:xfrm>
            <a:off x="7740352" y="1988840"/>
            <a:ext cx="1008112" cy="369332"/>
          </a:xfrm>
          <a:prstGeom prst="rect">
            <a:avLst/>
          </a:prstGeom>
          <a:noFill/>
        </p:spPr>
        <p:txBody>
          <a:bodyPr wrap="square" rtlCol="0">
            <a:spAutoFit/>
          </a:bodyPr>
          <a:lstStyle/>
          <a:p>
            <a:r>
              <a:rPr lang="fr-FR" b="1" dirty="0">
                <a:solidFill>
                  <a:srgbClr val="FF0000"/>
                </a:solidFill>
              </a:rPr>
              <a:t>MDPH</a:t>
            </a:r>
          </a:p>
        </p:txBody>
      </p:sp>
      <p:sp>
        <p:nvSpPr>
          <p:cNvPr id="10" name="ZoneTexte 9"/>
          <p:cNvSpPr txBox="1"/>
          <p:nvPr/>
        </p:nvSpPr>
        <p:spPr>
          <a:xfrm>
            <a:off x="1259632" y="2132856"/>
            <a:ext cx="2304256" cy="369332"/>
          </a:xfrm>
          <a:prstGeom prst="rect">
            <a:avLst/>
          </a:prstGeom>
          <a:noFill/>
        </p:spPr>
        <p:txBody>
          <a:bodyPr wrap="square" rtlCol="0">
            <a:spAutoFit/>
          </a:bodyPr>
          <a:lstStyle/>
          <a:p>
            <a:r>
              <a:rPr lang="fr-FR" dirty="0"/>
              <a:t>Pension Invalidité </a:t>
            </a:r>
          </a:p>
        </p:txBody>
      </p:sp>
      <p:sp>
        <p:nvSpPr>
          <p:cNvPr id="11" name="ZoneTexte 10"/>
          <p:cNvSpPr txBox="1"/>
          <p:nvPr/>
        </p:nvSpPr>
        <p:spPr>
          <a:xfrm>
            <a:off x="4427984" y="2132856"/>
            <a:ext cx="3312368" cy="646331"/>
          </a:xfrm>
          <a:prstGeom prst="rect">
            <a:avLst/>
          </a:prstGeom>
          <a:noFill/>
        </p:spPr>
        <p:txBody>
          <a:bodyPr wrap="square" rtlCol="0">
            <a:spAutoFit/>
          </a:bodyPr>
          <a:lstStyle/>
          <a:p>
            <a:r>
              <a:rPr lang="fr-FR" dirty="0"/>
              <a:t>AAH + complément de ressources si incapacité sup à 80%</a:t>
            </a:r>
          </a:p>
        </p:txBody>
      </p:sp>
      <p:sp>
        <p:nvSpPr>
          <p:cNvPr id="12" name="ZoneTexte 11"/>
          <p:cNvSpPr txBox="1"/>
          <p:nvPr/>
        </p:nvSpPr>
        <p:spPr>
          <a:xfrm>
            <a:off x="1331640" y="2564904"/>
            <a:ext cx="1944216" cy="369332"/>
          </a:xfrm>
          <a:prstGeom prst="rect">
            <a:avLst/>
          </a:prstGeom>
          <a:noFill/>
        </p:spPr>
        <p:txBody>
          <a:bodyPr wrap="square" rtlCol="0">
            <a:spAutoFit/>
          </a:bodyPr>
          <a:lstStyle/>
          <a:p>
            <a:r>
              <a:rPr lang="fr-FR" dirty="0"/>
              <a:t>ASI</a:t>
            </a:r>
          </a:p>
        </p:txBody>
      </p:sp>
      <p:sp>
        <p:nvSpPr>
          <p:cNvPr id="13" name="ZoneTexte 12"/>
          <p:cNvSpPr txBox="1"/>
          <p:nvPr/>
        </p:nvSpPr>
        <p:spPr>
          <a:xfrm>
            <a:off x="179512" y="2996952"/>
            <a:ext cx="3168352" cy="1200329"/>
          </a:xfrm>
          <a:prstGeom prst="rect">
            <a:avLst/>
          </a:prstGeom>
          <a:noFill/>
        </p:spPr>
        <p:txBody>
          <a:bodyPr wrap="square" rtlCol="0">
            <a:spAutoFit/>
          </a:bodyPr>
          <a:lstStyle/>
          <a:p>
            <a:r>
              <a:rPr lang="fr-FR" dirty="0"/>
              <a:t>Formulaire à faire compléter médecin traitant</a:t>
            </a:r>
          </a:p>
          <a:p>
            <a:r>
              <a:rPr lang="fr-FR" dirty="0"/>
              <a:t>Décision médecin conseil CPAM + </a:t>
            </a:r>
            <a:r>
              <a:rPr lang="fr-FR" dirty="0" err="1"/>
              <a:t>serv</a:t>
            </a:r>
            <a:r>
              <a:rPr lang="fr-FR" dirty="0"/>
              <a:t> ad pour le calcul montant</a:t>
            </a:r>
          </a:p>
        </p:txBody>
      </p:sp>
      <p:sp>
        <p:nvSpPr>
          <p:cNvPr id="14" name="ZoneTexte 13"/>
          <p:cNvSpPr txBox="1"/>
          <p:nvPr/>
        </p:nvSpPr>
        <p:spPr>
          <a:xfrm>
            <a:off x="5076056" y="3140968"/>
            <a:ext cx="3312368" cy="369332"/>
          </a:xfrm>
          <a:prstGeom prst="rect">
            <a:avLst/>
          </a:prstGeom>
          <a:noFill/>
          <a:ln w="3175" cmpd="sng">
            <a:solidFill>
              <a:schemeClr val="tx1"/>
            </a:solidFill>
          </a:ln>
        </p:spPr>
        <p:txBody>
          <a:bodyPr wrap="square" rtlCol="0">
            <a:spAutoFit/>
          </a:bodyPr>
          <a:lstStyle/>
          <a:p>
            <a:r>
              <a:rPr lang="fr-FR" dirty="0"/>
              <a:t>PI + ASI Cumul possible avec AAH</a:t>
            </a:r>
          </a:p>
        </p:txBody>
      </p:sp>
      <p:sp>
        <p:nvSpPr>
          <p:cNvPr id="15" name="ZoneTexte 14"/>
          <p:cNvSpPr txBox="1"/>
          <p:nvPr/>
        </p:nvSpPr>
        <p:spPr>
          <a:xfrm>
            <a:off x="323528" y="4365104"/>
            <a:ext cx="2808312" cy="369332"/>
          </a:xfrm>
          <a:prstGeom prst="rect">
            <a:avLst/>
          </a:prstGeom>
          <a:noFill/>
          <a:ln w="3175" cmpd="sng">
            <a:solidFill>
              <a:schemeClr val="tx1"/>
            </a:solidFill>
          </a:ln>
        </p:spPr>
        <p:txBody>
          <a:bodyPr wrap="square" rtlCol="0">
            <a:spAutoFit/>
          </a:bodyPr>
          <a:lstStyle/>
          <a:p>
            <a:r>
              <a:rPr lang="fr-FR" dirty="0"/>
              <a:t>Pérenne selon la catégorie</a:t>
            </a:r>
          </a:p>
        </p:txBody>
      </p:sp>
      <p:sp>
        <p:nvSpPr>
          <p:cNvPr id="16" name="ZoneTexte 15"/>
          <p:cNvSpPr txBox="1"/>
          <p:nvPr/>
        </p:nvSpPr>
        <p:spPr>
          <a:xfrm>
            <a:off x="5076056" y="4077072"/>
            <a:ext cx="3312368" cy="646331"/>
          </a:xfrm>
          <a:prstGeom prst="rect">
            <a:avLst/>
          </a:prstGeom>
          <a:noFill/>
          <a:ln w="3175" cmpd="sng">
            <a:solidFill>
              <a:schemeClr val="tx1"/>
            </a:solidFill>
          </a:ln>
        </p:spPr>
        <p:txBody>
          <a:bodyPr wrap="square" rtlCol="0">
            <a:spAutoFit/>
          </a:bodyPr>
          <a:lstStyle/>
          <a:p>
            <a:r>
              <a:rPr lang="fr-FR" dirty="0"/>
              <a:t>Attribution pour 2/5/10 ou sans limitation de durée  </a:t>
            </a:r>
          </a:p>
        </p:txBody>
      </p:sp>
      <p:sp>
        <p:nvSpPr>
          <p:cNvPr id="17" name="ZoneTexte 16"/>
          <p:cNvSpPr txBox="1"/>
          <p:nvPr/>
        </p:nvSpPr>
        <p:spPr>
          <a:xfrm>
            <a:off x="2987824" y="4941168"/>
            <a:ext cx="2880320" cy="369332"/>
          </a:xfrm>
          <a:prstGeom prst="rect">
            <a:avLst/>
          </a:prstGeom>
          <a:noFill/>
        </p:spPr>
        <p:txBody>
          <a:bodyPr wrap="square" rtlCol="0">
            <a:spAutoFit/>
          </a:bodyPr>
          <a:lstStyle/>
          <a:p>
            <a:r>
              <a:rPr lang="fr-FR" dirty="0"/>
              <a:t>Cumul avec travail possible</a:t>
            </a:r>
          </a:p>
        </p:txBody>
      </p:sp>
      <p:sp>
        <p:nvSpPr>
          <p:cNvPr id="18" name="Flèche vers le bas 17"/>
          <p:cNvSpPr/>
          <p:nvPr/>
        </p:nvSpPr>
        <p:spPr>
          <a:xfrm>
            <a:off x="1691680" y="1412776"/>
            <a:ext cx="7200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a:off x="5868144" y="1412776"/>
            <a:ext cx="7200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899592" y="5380672"/>
            <a:ext cx="4608512" cy="923330"/>
          </a:xfrm>
          <a:prstGeom prst="rect">
            <a:avLst/>
          </a:prstGeom>
          <a:noFill/>
        </p:spPr>
        <p:txBody>
          <a:bodyPr wrap="square" rtlCol="0">
            <a:spAutoFit/>
          </a:bodyPr>
          <a:lstStyle/>
          <a:p>
            <a:r>
              <a:rPr lang="fr-FR" dirty="0"/>
              <a:t>Possible </a:t>
            </a:r>
            <a:br>
              <a:rPr lang="fr-FR" dirty="0"/>
            </a:br>
            <a:r>
              <a:rPr lang="fr-FR" dirty="0"/>
              <a:t>Salaire Trimestriel Moyen à ne pas dépasser</a:t>
            </a:r>
            <a:br>
              <a:rPr lang="fr-FR" dirty="0"/>
            </a:br>
            <a:r>
              <a:rPr lang="fr-FR" dirty="0"/>
              <a:t>Cf. CPAM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5FB48F-2387-4CB2-A865-96E9D24A0050}"/>
              </a:ext>
            </a:extLst>
          </p:cNvPr>
          <p:cNvSpPr>
            <a:spLocks noGrp="1"/>
          </p:cNvSpPr>
          <p:nvPr>
            <p:ph type="title"/>
          </p:nvPr>
        </p:nvSpPr>
        <p:spPr/>
        <p:txBody>
          <a:bodyPr/>
          <a:lstStyle/>
          <a:p>
            <a:r>
              <a:rPr lang="fr-FR" dirty="0"/>
              <a:t>Après 60 ans</a:t>
            </a:r>
          </a:p>
        </p:txBody>
      </p:sp>
      <p:sp>
        <p:nvSpPr>
          <p:cNvPr id="3" name="Espace réservé du contenu 2">
            <a:extLst>
              <a:ext uri="{FF2B5EF4-FFF2-40B4-BE49-F238E27FC236}">
                <a16:creationId xmlns:a16="http://schemas.microsoft.com/office/drawing/2014/main" id="{F2B275C4-5812-4872-8117-9FA870C235CC}"/>
              </a:ext>
            </a:extLst>
          </p:cNvPr>
          <p:cNvSpPr>
            <a:spLocks noGrp="1"/>
          </p:cNvSpPr>
          <p:nvPr>
            <p:ph idx="1"/>
          </p:nvPr>
        </p:nvSpPr>
        <p:spPr/>
        <p:txBody>
          <a:bodyPr/>
          <a:lstStyle/>
          <a:p>
            <a:r>
              <a:rPr lang="fr-FR" dirty="0"/>
              <a:t>CARSAT/ APA (selon niveau de dépendance)à la place des soutiens proposés par MDPH </a:t>
            </a:r>
          </a:p>
          <a:p>
            <a:r>
              <a:rPr lang="fr-FR" dirty="0"/>
              <a:t> Demande d’aides à l’autonomie à domicile pour les personnes âgées, </a:t>
            </a:r>
            <a:r>
              <a:rPr lang="fr-FR" dirty="0" err="1">
                <a:solidFill>
                  <a:schemeClr val="accent1"/>
                </a:solidFill>
              </a:rPr>
              <a:t>cerfa</a:t>
            </a:r>
            <a:r>
              <a:rPr lang="fr-FR" dirty="0">
                <a:solidFill>
                  <a:schemeClr val="accent1"/>
                </a:solidFill>
              </a:rPr>
              <a:t> 16301*01</a:t>
            </a:r>
          </a:p>
          <a:p>
            <a:r>
              <a:rPr lang="fr-FR" dirty="0"/>
              <a:t>Cf avec Mutuelle et ou Caisse de Prévoyance</a:t>
            </a:r>
          </a:p>
          <a:p>
            <a:endParaRPr lang="fr-FR" dirty="0"/>
          </a:p>
          <a:p>
            <a:endParaRPr lang="fr-FR" dirty="0"/>
          </a:p>
        </p:txBody>
      </p:sp>
    </p:spTree>
    <p:extLst>
      <p:ext uri="{BB962C8B-B14F-4D97-AF65-F5344CB8AC3E}">
        <p14:creationId xmlns:p14="http://schemas.microsoft.com/office/powerpoint/2010/main" val="1770697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58E2B4-89FF-4C51-A890-1BFEFF923DB0}"/>
              </a:ext>
            </a:extLst>
          </p:cNvPr>
          <p:cNvSpPr>
            <a:spLocks noGrp="1"/>
          </p:cNvSpPr>
          <p:nvPr>
            <p:ph type="title"/>
          </p:nvPr>
        </p:nvSpPr>
        <p:spPr>
          <a:xfrm>
            <a:off x="457200" y="274638"/>
            <a:ext cx="8229600" cy="562074"/>
          </a:xfrm>
        </p:spPr>
        <p:txBody>
          <a:bodyPr>
            <a:normAutofit fontScale="90000"/>
          </a:bodyPr>
          <a:lstStyle/>
          <a:p>
            <a:r>
              <a:rPr lang="fr-FR" dirty="0"/>
              <a:t>La retraite</a:t>
            </a:r>
          </a:p>
        </p:txBody>
      </p:sp>
      <p:pic>
        <p:nvPicPr>
          <p:cNvPr id="9" name="Espace réservé du contenu 8">
            <a:extLst>
              <a:ext uri="{FF2B5EF4-FFF2-40B4-BE49-F238E27FC236}">
                <a16:creationId xmlns:a16="http://schemas.microsoft.com/office/drawing/2014/main" id="{270C3371-E448-4038-B238-9F1E53DD6B9B}"/>
              </a:ext>
            </a:extLst>
          </p:cNvPr>
          <p:cNvPicPr>
            <a:picLocks noGrp="1" noChangeAspect="1"/>
          </p:cNvPicPr>
          <p:nvPr>
            <p:ph idx="1"/>
          </p:nvPr>
        </p:nvPicPr>
        <p:blipFill>
          <a:blip r:embed="rId2"/>
          <a:stretch>
            <a:fillRect/>
          </a:stretch>
        </p:blipFill>
        <p:spPr>
          <a:xfrm>
            <a:off x="2411760" y="980728"/>
            <a:ext cx="4536504" cy="5472608"/>
          </a:xfrm>
          <a:prstGeom prst="rect">
            <a:avLst/>
          </a:prstGeom>
        </p:spPr>
      </p:pic>
    </p:spTree>
    <p:extLst>
      <p:ext uri="{BB962C8B-B14F-4D97-AF65-F5344CB8AC3E}">
        <p14:creationId xmlns:p14="http://schemas.microsoft.com/office/powerpoint/2010/main" val="664779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B81A81-5A79-4687-B826-8A5C97911743}"/>
              </a:ext>
            </a:extLst>
          </p:cNvPr>
          <p:cNvSpPr>
            <a:spLocks noGrp="1"/>
          </p:cNvSpPr>
          <p:nvPr>
            <p:ph type="title"/>
          </p:nvPr>
        </p:nvSpPr>
        <p:spPr/>
        <p:txBody>
          <a:bodyPr/>
          <a:lstStyle/>
          <a:p>
            <a:r>
              <a:rPr lang="fr-FR" dirty="0"/>
              <a:t>Les contacts utiles</a:t>
            </a:r>
          </a:p>
        </p:txBody>
      </p:sp>
      <p:sp>
        <p:nvSpPr>
          <p:cNvPr id="9" name="Espace réservé du contenu 8">
            <a:extLst>
              <a:ext uri="{FF2B5EF4-FFF2-40B4-BE49-F238E27FC236}">
                <a16:creationId xmlns:a16="http://schemas.microsoft.com/office/drawing/2014/main" id="{04262153-3B2B-469B-86E6-6EE4CFFF7413}"/>
              </a:ext>
            </a:extLst>
          </p:cNvPr>
          <p:cNvSpPr>
            <a:spLocks noGrp="1"/>
          </p:cNvSpPr>
          <p:nvPr>
            <p:ph idx="1"/>
          </p:nvPr>
        </p:nvSpPr>
        <p:spPr/>
        <p:txBody>
          <a:bodyPr/>
          <a:lstStyle/>
          <a:p>
            <a:r>
              <a:rPr lang="fr-FR" dirty="0"/>
              <a:t>CARSAT : allo 3960</a:t>
            </a:r>
          </a:p>
          <a:p>
            <a:pPr marL="0" indent="0">
              <a:buNone/>
            </a:pPr>
            <a:r>
              <a:rPr lang="fr-FR" dirty="0"/>
              <a:t>lassuranceretraite.fr</a:t>
            </a:r>
          </a:p>
          <a:p>
            <a:endParaRPr lang="fr-FR" dirty="0"/>
          </a:p>
          <a:p>
            <a:r>
              <a:rPr lang="fr-FR" dirty="0"/>
              <a:t>AGIRC- ARRCO : </a:t>
            </a:r>
            <a:r>
              <a:rPr lang="fr-FR" b="1" dirty="0"/>
              <a:t>Adresse :</a:t>
            </a:r>
            <a:r>
              <a:rPr lang="fr-FR" dirty="0"/>
              <a:t> 30 Boulevard Lazare Carnot - 31000 Toulouse</a:t>
            </a:r>
          </a:p>
          <a:p>
            <a:pPr marL="0" indent="0">
              <a:buNone/>
            </a:pPr>
            <a:r>
              <a:rPr lang="fr-FR" dirty="0"/>
              <a:t>    allo  </a:t>
            </a:r>
            <a:r>
              <a:rPr lang="fr-FR" dirty="0">
                <a:solidFill>
                  <a:srgbClr val="7030A0"/>
                </a:solidFill>
              </a:rPr>
              <a:t>0970 660 660</a:t>
            </a:r>
          </a:p>
          <a:p>
            <a:endParaRPr lang="fr-FR" dirty="0"/>
          </a:p>
        </p:txBody>
      </p:sp>
      <p:pic>
        <p:nvPicPr>
          <p:cNvPr id="3" name="Image 2">
            <a:extLst>
              <a:ext uri="{FF2B5EF4-FFF2-40B4-BE49-F238E27FC236}">
                <a16:creationId xmlns:a16="http://schemas.microsoft.com/office/drawing/2014/main" id="{DEE8DD70-C587-4C72-B817-B78E09CB585A}"/>
              </a:ext>
            </a:extLst>
          </p:cNvPr>
          <p:cNvPicPr>
            <a:picLocks noChangeAspect="1"/>
          </p:cNvPicPr>
          <p:nvPr/>
        </p:nvPicPr>
        <p:blipFill>
          <a:blip r:embed="rId2"/>
          <a:stretch>
            <a:fillRect/>
          </a:stretch>
        </p:blipFill>
        <p:spPr>
          <a:xfrm>
            <a:off x="4572000" y="2276873"/>
            <a:ext cx="3312368" cy="648072"/>
          </a:xfrm>
          <a:prstGeom prst="rect">
            <a:avLst/>
          </a:prstGeom>
        </p:spPr>
      </p:pic>
    </p:spTree>
    <p:extLst>
      <p:ext uri="{BB962C8B-B14F-4D97-AF65-F5344CB8AC3E}">
        <p14:creationId xmlns:p14="http://schemas.microsoft.com/office/powerpoint/2010/main" val="1691751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a:t>LOGEMENT</a:t>
            </a:r>
          </a:p>
        </p:txBody>
      </p:sp>
      <p:sp>
        <p:nvSpPr>
          <p:cNvPr id="3" name="Espace réservé du contenu 2"/>
          <p:cNvSpPr>
            <a:spLocks noGrp="1"/>
          </p:cNvSpPr>
          <p:nvPr>
            <p:ph idx="1"/>
          </p:nvPr>
        </p:nvSpPr>
        <p:spPr>
          <a:xfrm>
            <a:off x="467544" y="1052736"/>
            <a:ext cx="8229600" cy="5184575"/>
          </a:xfrm>
        </p:spPr>
        <p:txBody>
          <a:bodyPr>
            <a:normAutofit/>
          </a:bodyPr>
          <a:lstStyle/>
          <a:p>
            <a:pPr algn="ctr"/>
            <a:r>
              <a:rPr lang="fr-FR" sz="2600" dirty="0"/>
              <a:t>Instruire une demande de logement social sur le site</a:t>
            </a:r>
            <a:br>
              <a:rPr lang="fr-FR" sz="2600" dirty="0"/>
            </a:br>
            <a:r>
              <a:rPr lang="fr-FR" sz="2800" dirty="0"/>
              <a:t>		</a:t>
            </a:r>
            <a:r>
              <a:rPr lang="fr-FR" sz="1800" dirty="0">
                <a:solidFill>
                  <a:schemeClr val="tx2"/>
                </a:solidFill>
              </a:rPr>
              <a:t>demandelogement31.fr</a:t>
            </a:r>
            <a:br>
              <a:rPr lang="fr-FR" sz="1800" dirty="0"/>
            </a:br>
            <a:r>
              <a:rPr lang="fr-FR" sz="1800" dirty="0"/>
              <a:t>		Soumis à conditions de revenus</a:t>
            </a:r>
          </a:p>
          <a:p>
            <a:pPr>
              <a:buNone/>
            </a:pPr>
            <a:r>
              <a:rPr lang="fr-FR" sz="1800" dirty="0"/>
              <a:t>		&gt; Remplir formulaire</a:t>
            </a:r>
          </a:p>
          <a:p>
            <a:pPr>
              <a:buNone/>
            </a:pPr>
            <a:r>
              <a:rPr lang="fr-FR" sz="1800" dirty="0"/>
              <a:t>		&gt; Joindre pièce identité + avis imposition à minima</a:t>
            </a:r>
          </a:p>
          <a:p>
            <a:pPr>
              <a:buNone/>
            </a:pPr>
            <a:r>
              <a:rPr lang="fr-FR" sz="1800" dirty="0"/>
              <a:t>			onglet = handicap (pour prioriser demande)</a:t>
            </a:r>
          </a:p>
          <a:p>
            <a:pPr>
              <a:buNone/>
            </a:pPr>
            <a:r>
              <a:rPr lang="fr-FR" sz="1800" dirty="0"/>
              <a:t>		&gt; Enregistrer la demande</a:t>
            </a:r>
          </a:p>
          <a:p>
            <a:pPr>
              <a:buNone/>
            </a:pPr>
            <a:r>
              <a:rPr lang="fr-FR" sz="1800" dirty="0"/>
              <a:t>		&gt; Réception d’une attestation d’enregistrement avec un N° unique	départemental</a:t>
            </a:r>
          </a:p>
          <a:p>
            <a:r>
              <a:rPr lang="fr-FR" sz="1800" dirty="0"/>
              <a:t>Soutien auprès d’une MDS pour prioriser la demande</a:t>
            </a:r>
          </a:p>
          <a:p>
            <a:r>
              <a:rPr lang="fr-FR" sz="1800" dirty="0"/>
              <a:t>Mairie de votre commune</a:t>
            </a:r>
          </a:p>
          <a:p>
            <a:r>
              <a:rPr lang="fr-FR" sz="1800" dirty="0"/>
              <a:t>RECOURS via DALO</a:t>
            </a:r>
          </a:p>
          <a:p>
            <a:pPr>
              <a:buNone/>
            </a:pPr>
            <a:endParaRPr lang="fr-FR" sz="2000" dirty="0"/>
          </a:p>
        </p:txBody>
      </p:sp>
      <p:sp>
        <p:nvSpPr>
          <p:cNvPr id="4" name="ZoneTexte 3"/>
          <p:cNvSpPr txBox="1"/>
          <p:nvPr/>
        </p:nvSpPr>
        <p:spPr>
          <a:xfrm>
            <a:off x="4067944" y="4509120"/>
            <a:ext cx="2880320" cy="830997"/>
          </a:xfrm>
          <a:prstGeom prst="rect">
            <a:avLst/>
          </a:prstGeom>
          <a:noFill/>
        </p:spPr>
        <p:txBody>
          <a:bodyPr wrap="square" rtlCol="0">
            <a:spAutoFit/>
          </a:bodyPr>
          <a:lstStyle/>
          <a:p>
            <a:r>
              <a:rPr lang="fr-FR" sz="1600" dirty="0"/>
              <a:t>Saisie sans condition ou délai si appartient à une des catégories de priorisation</a:t>
            </a:r>
          </a:p>
        </p:txBody>
      </p:sp>
      <p:sp>
        <p:nvSpPr>
          <p:cNvPr id="5" name="ZoneTexte 4"/>
          <p:cNvSpPr txBox="1"/>
          <p:nvPr/>
        </p:nvSpPr>
        <p:spPr>
          <a:xfrm>
            <a:off x="4067944" y="5373216"/>
            <a:ext cx="2880320" cy="338554"/>
          </a:xfrm>
          <a:prstGeom prst="rect">
            <a:avLst/>
          </a:prstGeom>
          <a:noFill/>
        </p:spPr>
        <p:txBody>
          <a:bodyPr wrap="square" rtlCol="0">
            <a:spAutoFit/>
          </a:bodyPr>
          <a:lstStyle/>
          <a:p>
            <a:r>
              <a:rPr lang="fr-FR" sz="1600" dirty="0"/>
              <a:t>Soumis à délais = 36 mois</a:t>
            </a:r>
          </a:p>
        </p:txBody>
      </p:sp>
      <p:sp>
        <p:nvSpPr>
          <p:cNvPr id="6" name="ZoneTexte 5"/>
          <p:cNvSpPr txBox="1"/>
          <p:nvPr/>
        </p:nvSpPr>
        <p:spPr>
          <a:xfrm>
            <a:off x="2267744" y="5719266"/>
            <a:ext cx="5328592" cy="369332"/>
          </a:xfrm>
          <a:prstGeom prst="rect">
            <a:avLst/>
          </a:prstGeom>
          <a:noFill/>
        </p:spPr>
        <p:txBody>
          <a:bodyPr wrap="square" rtlCol="0">
            <a:spAutoFit/>
          </a:bodyPr>
          <a:lstStyle/>
          <a:p>
            <a:r>
              <a:rPr lang="fr-FR" dirty="0">
                <a:solidFill>
                  <a:srgbClr val="FF0000"/>
                </a:solidFill>
              </a:rPr>
              <a:t>Soutien d’un travailleur social ou d’une association</a:t>
            </a:r>
          </a:p>
        </p:txBody>
      </p:sp>
      <p:cxnSp>
        <p:nvCxnSpPr>
          <p:cNvPr id="8" name="Connecteur droit avec flèche 7"/>
          <p:cNvCxnSpPr/>
          <p:nvPr/>
        </p:nvCxnSpPr>
        <p:spPr>
          <a:xfrm flipV="1">
            <a:off x="2987824" y="4725144"/>
            <a:ext cx="93610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3059832" y="5085184"/>
            <a:ext cx="79208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84504B-6FFC-46D4-AB91-66193D3F52C7}"/>
              </a:ext>
            </a:extLst>
          </p:cNvPr>
          <p:cNvSpPr>
            <a:spLocks noGrp="1"/>
          </p:cNvSpPr>
          <p:nvPr>
            <p:ph type="title"/>
          </p:nvPr>
        </p:nvSpPr>
        <p:spPr>
          <a:xfrm>
            <a:off x="457200" y="274638"/>
            <a:ext cx="8229600" cy="562074"/>
          </a:xfrm>
        </p:spPr>
        <p:txBody>
          <a:bodyPr>
            <a:normAutofit fontScale="90000"/>
          </a:bodyPr>
          <a:lstStyle/>
          <a:p>
            <a:r>
              <a:rPr lang="fr-FR" dirty="0"/>
              <a:t>Autres ressources</a:t>
            </a:r>
          </a:p>
        </p:txBody>
      </p:sp>
      <p:sp>
        <p:nvSpPr>
          <p:cNvPr id="3" name="Espace réservé du contenu 2">
            <a:extLst>
              <a:ext uri="{FF2B5EF4-FFF2-40B4-BE49-F238E27FC236}">
                <a16:creationId xmlns:a16="http://schemas.microsoft.com/office/drawing/2014/main" id="{AE8C72A1-9DA5-4E95-945D-6045E4BE801E}"/>
              </a:ext>
            </a:extLst>
          </p:cNvPr>
          <p:cNvSpPr>
            <a:spLocks noGrp="1"/>
          </p:cNvSpPr>
          <p:nvPr>
            <p:ph idx="1"/>
          </p:nvPr>
        </p:nvSpPr>
        <p:spPr>
          <a:xfrm>
            <a:off x="457200" y="1268760"/>
            <a:ext cx="8229600" cy="4857403"/>
          </a:xfrm>
        </p:spPr>
        <p:txBody>
          <a:bodyPr>
            <a:noAutofit/>
          </a:bodyPr>
          <a:lstStyle/>
          <a:p>
            <a:pPr marL="0" indent="0">
              <a:buNone/>
            </a:pPr>
            <a:r>
              <a:rPr lang="fr-FR" sz="2000" dirty="0">
                <a:solidFill>
                  <a:srgbClr val="7030A0"/>
                </a:solidFill>
              </a:rPr>
              <a:t>UNAFAM</a:t>
            </a:r>
            <a:r>
              <a:rPr lang="fr-FR" sz="2000" dirty="0"/>
              <a:t> 5 rue Michel- Ange, </a:t>
            </a:r>
          </a:p>
          <a:p>
            <a:pPr marL="0" indent="0">
              <a:buNone/>
            </a:pPr>
            <a:r>
              <a:rPr lang="fr-FR" sz="2000" dirty="0"/>
              <a:t>allo : 05 61 48 11 56 / 31@unafam.org</a:t>
            </a:r>
          </a:p>
          <a:p>
            <a:pPr marL="0" indent="0">
              <a:buNone/>
            </a:pPr>
            <a:r>
              <a:rPr lang="fr-FR" sz="2000" dirty="0"/>
              <a:t>site : www.unafam.org/31</a:t>
            </a:r>
          </a:p>
          <a:p>
            <a:pPr marL="0" indent="0">
              <a:buNone/>
            </a:pPr>
            <a:endParaRPr lang="fr-FR" sz="2000" dirty="0"/>
          </a:p>
          <a:p>
            <a:pPr>
              <a:buFont typeface="Wingdings" panose="05000000000000000000" pitchFamily="2" charset="2"/>
              <a:buChar char="v"/>
            </a:pPr>
            <a:r>
              <a:rPr lang="fr-FR" sz="2000" dirty="0"/>
              <a:t>Budget :</a:t>
            </a:r>
          </a:p>
          <a:p>
            <a:pPr>
              <a:buFont typeface="Wingdings" panose="05000000000000000000" pitchFamily="2" charset="2"/>
              <a:buChar char="Ø"/>
            </a:pPr>
            <a:r>
              <a:rPr lang="fr-FR" sz="2000" dirty="0"/>
              <a:t>CRESUS en cas de surendettement </a:t>
            </a:r>
            <a:r>
              <a:rPr lang="fr-FR" sz="2000" dirty="0">
                <a:hlinkClick r:id="rId2"/>
              </a:rPr>
              <a:t>cresus.toulouse@gmail.com</a:t>
            </a:r>
            <a:endParaRPr lang="fr-FR" sz="2000" dirty="0"/>
          </a:p>
          <a:p>
            <a:pPr>
              <a:buFont typeface="Wingdings" panose="05000000000000000000" pitchFamily="2" charset="2"/>
              <a:buChar char="Ø"/>
            </a:pPr>
            <a:r>
              <a:rPr lang="fr-FR" sz="2000" dirty="0"/>
              <a:t>Point conseil budget : Crédit Municipal de Toulouse</a:t>
            </a:r>
          </a:p>
          <a:p>
            <a:pPr marL="0" indent="0">
              <a:buNone/>
            </a:pPr>
            <a:r>
              <a:rPr lang="fr-FR" sz="2000" dirty="0"/>
              <a:t>05 61 21 41 43 </a:t>
            </a:r>
            <a:r>
              <a:rPr lang="fr-FR" sz="2000" dirty="0">
                <a:hlinkClick r:id="rId3"/>
              </a:rPr>
              <a:t>contactPCB@credit-municipal.fr</a:t>
            </a:r>
            <a:endParaRPr lang="fr-FR" sz="2000" dirty="0"/>
          </a:p>
          <a:p>
            <a:pPr marL="0" indent="0">
              <a:buNone/>
            </a:pPr>
            <a:endParaRPr lang="fr-FR" sz="2000" dirty="0"/>
          </a:p>
          <a:p>
            <a:pPr>
              <a:buFont typeface="Wingdings" panose="05000000000000000000" pitchFamily="2" charset="2"/>
              <a:buChar char="v"/>
            </a:pPr>
            <a:r>
              <a:rPr lang="fr-FR" sz="2000" dirty="0"/>
              <a:t>Justice: consultations gratuites avocats, juristes, commissaires de justice</a:t>
            </a:r>
          </a:p>
          <a:p>
            <a:pPr>
              <a:buFont typeface="Wingdings" panose="05000000000000000000" pitchFamily="2" charset="2"/>
              <a:buChar char="Ø"/>
            </a:pPr>
            <a:r>
              <a:rPr lang="fr-FR" sz="2000" dirty="0"/>
              <a:t>Les Maisons des Justices et du Droit, plusieurs antennes (Reynerie, Tournefeuille…)</a:t>
            </a:r>
          </a:p>
          <a:p>
            <a:pPr>
              <a:buFont typeface="Wingdings" panose="05000000000000000000" pitchFamily="2" charset="2"/>
              <a:buChar char="Ø"/>
            </a:pPr>
            <a:r>
              <a:rPr lang="fr-FR" sz="2000" dirty="0"/>
              <a:t>Tribunal judiciaire de Toulouse 05 34 31 79 79 </a:t>
            </a:r>
          </a:p>
          <a:p>
            <a:pPr>
              <a:buFont typeface="Wingdings" panose="05000000000000000000" pitchFamily="2" charset="2"/>
              <a:buChar char="Ø"/>
            </a:pPr>
            <a:endParaRPr lang="fr-FR" sz="2000" dirty="0"/>
          </a:p>
          <a:p>
            <a:pPr>
              <a:buFont typeface="Wingdings" panose="05000000000000000000" pitchFamily="2" charset="2"/>
              <a:buChar char="Ø"/>
            </a:pPr>
            <a:endParaRPr lang="fr-FR" sz="2000" dirty="0"/>
          </a:p>
          <a:p>
            <a:pPr>
              <a:buFont typeface="Wingdings" panose="05000000000000000000" pitchFamily="2" charset="2"/>
              <a:buChar char="v"/>
            </a:pPr>
            <a:endParaRPr lang="fr-FR" sz="2000" dirty="0"/>
          </a:p>
          <a:p>
            <a:pPr marL="0" indent="0">
              <a:buNone/>
            </a:pPr>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pPr marL="0" indent="0">
              <a:buNone/>
            </a:pPr>
            <a:endParaRPr lang="fr-FR" sz="2000" dirty="0"/>
          </a:p>
        </p:txBody>
      </p:sp>
    </p:spTree>
    <p:extLst>
      <p:ext uri="{BB962C8B-B14F-4D97-AF65-F5344CB8AC3E}">
        <p14:creationId xmlns:p14="http://schemas.microsoft.com/office/powerpoint/2010/main" val="255795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99F2DC-9855-4EF0-834F-D1BA05FAACA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B10CF20-A368-44FC-BAEA-1B8DEA01B94C}"/>
              </a:ext>
            </a:extLst>
          </p:cNvPr>
          <p:cNvSpPr>
            <a:spLocks noGrp="1"/>
          </p:cNvSpPr>
          <p:nvPr>
            <p:ph idx="1"/>
          </p:nvPr>
        </p:nvSpPr>
        <p:spPr>
          <a:xfrm>
            <a:off x="457200" y="1600200"/>
            <a:ext cx="8229600" cy="4853136"/>
          </a:xfrm>
        </p:spPr>
        <p:txBody>
          <a:bodyPr>
            <a:normAutofit fontScale="70000" lnSpcReduction="20000"/>
          </a:bodyPr>
          <a:lstStyle/>
          <a:p>
            <a:pPr>
              <a:buFont typeface="Wingdings" panose="05000000000000000000" pitchFamily="2" charset="2"/>
              <a:buChar char="v"/>
            </a:pPr>
            <a:r>
              <a:rPr lang="fr-FR" dirty="0"/>
              <a:t>Guide d’informations pour les personnes exilées : </a:t>
            </a:r>
          </a:p>
          <a:p>
            <a:pPr marL="0" indent="0">
              <a:buNone/>
            </a:pPr>
            <a:r>
              <a:rPr lang="fr-FR" dirty="0">
                <a:solidFill>
                  <a:srgbClr val="7030A0"/>
                </a:solidFill>
              </a:rPr>
              <a:t>WATIZAT</a:t>
            </a:r>
            <a:r>
              <a:rPr lang="fr-FR" dirty="0"/>
              <a:t>  watizat.org antenne Toulouse</a:t>
            </a:r>
          </a:p>
          <a:p>
            <a:pPr marL="0" indent="0">
              <a:buNone/>
            </a:pPr>
            <a:endParaRPr lang="fr-FR" dirty="0"/>
          </a:p>
          <a:p>
            <a:pPr>
              <a:buFont typeface="Wingdings" panose="05000000000000000000" pitchFamily="2" charset="2"/>
              <a:buChar char="v"/>
            </a:pPr>
            <a:r>
              <a:rPr lang="fr-FR" dirty="0"/>
              <a:t>Soutien aux démarches : Maisons France Service / Café &amp; Co/ FASOLMI …</a:t>
            </a:r>
          </a:p>
          <a:p>
            <a:pPr marL="0" indent="0">
              <a:buNone/>
            </a:pPr>
            <a:endParaRPr lang="fr-FR" dirty="0"/>
          </a:p>
          <a:p>
            <a:pPr>
              <a:buFont typeface="Wingdings" panose="05000000000000000000" pitchFamily="2" charset="2"/>
              <a:buChar char="v"/>
            </a:pPr>
            <a:r>
              <a:rPr lang="fr-FR" dirty="0"/>
              <a:t>Logement : </a:t>
            </a:r>
          </a:p>
          <a:p>
            <a:r>
              <a:rPr lang="fr-FR" dirty="0"/>
              <a:t>ADIL 05 61 22 46 22</a:t>
            </a:r>
          </a:p>
          <a:p>
            <a:r>
              <a:rPr lang="fr-FR" dirty="0"/>
              <a:t>DALO</a:t>
            </a:r>
          </a:p>
          <a:p>
            <a:pPr marL="0" indent="0">
              <a:buNone/>
            </a:pPr>
            <a:endParaRPr lang="fr-FR" dirty="0"/>
          </a:p>
          <a:p>
            <a:pPr>
              <a:buFont typeface="Wingdings" panose="05000000000000000000" pitchFamily="2" charset="2"/>
              <a:buChar char="v"/>
            </a:pPr>
            <a:r>
              <a:rPr lang="fr-FR" dirty="0"/>
              <a:t>Cœur-de- ville.com</a:t>
            </a:r>
          </a:p>
          <a:p>
            <a:pPr>
              <a:buFont typeface="Wingdings" panose="05000000000000000000" pitchFamily="2" charset="2"/>
              <a:buChar char="v"/>
            </a:pPr>
            <a:r>
              <a:rPr lang="fr-FR" dirty="0"/>
              <a:t>Mesdroitsociaux.gouv.fr</a:t>
            </a:r>
          </a:p>
          <a:p>
            <a:pPr>
              <a:buFont typeface="Wingdings" panose="05000000000000000000" pitchFamily="2" charset="2"/>
              <a:buChar char="v"/>
            </a:pPr>
            <a:r>
              <a:rPr lang="fr-FR" dirty="0"/>
              <a:t>Communauté 360</a:t>
            </a:r>
          </a:p>
          <a:p>
            <a:endParaRPr lang="fr-FR" dirty="0"/>
          </a:p>
          <a:p>
            <a:pPr marL="0" indent="0">
              <a:buNone/>
            </a:pPr>
            <a:endParaRPr lang="fr-FR" dirty="0"/>
          </a:p>
          <a:p>
            <a:endParaRPr lang="fr-FR" dirty="0"/>
          </a:p>
        </p:txBody>
      </p:sp>
    </p:spTree>
    <p:extLst>
      <p:ext uri="{BB962C8B-B14F-4D97-AF65-F5344CB8AC3E}">
        <p14:creationId xmlns:p14="http://schemas.microsoft.com/office/powerpoint/2010/main" val="242137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10DE3D-F959-4ACA-ADFF-55C71CC94C28}"/>
              </a:ext>
            </a:extLst>
          </p:cNvPr>
          <p:cNvSpPr>
            <a:spLocks noGrp="1"/>
          </p:cNvSpPr>
          <p:nvPr>
            <p:ph type="title"/>
          </p:nvPr>
        </p:nvSpPr>
        <p:spPr/>
        <p:txBody>
          <a:bodyPr>
            <a:noAutofit/>
          </a:bodyPr>
          <a:lstStyle/>
          <a:p>
            <a:r>
              <a:rPr lang="fr-FR" sz="3600" dirty="0"/>
              <a:t>L’</a:t>
            </a:r>
            <a:r>
              <a:rPr lang="fr-FR" sz="3600" dirty="0" err="1"/>
              <a:t>assistant.e</a:t>
            </a:r>
            <a:r>
              <a:rPr lang="fr-FR" sz="3600" dirty="0"/>
              <a:t> de service social en établissement de santé mentale</a:t>
            </a:r>
          </a:p>
        </p:txBody>
      </p:sp>
      <p:sp>
        <p:nvSpPr>
          <p:cNvPr id="3" name="Espace réservé du contenu 2">
            <a:extLst>
              <a:ext uri="{FF2B5EF4-FFF2-40B4-BE49-F238E27FC236}">
                <a16:creationId xmlns:a16="http://schemas.microsoft.com/office/drawing/2014/main" id="{5A71C756-4A30-4B3C-A882-A3ECDC699A72}"/>
              </a:ext>
            </a:extLst>
          </p:cNvPr>
          <p:cNvSpPr>
            <a:spLocks noGrp="1"/>
          </p:cNvSpPr>
          <p:nvPr>
            <p:ph idx="1"/>
          </p:nvPr>
        </p:nvSpPr>
        <p:spPr/>
        <p:txBody>
          <a:bodyPr>
            <a:normAutofit/>
          </a:bodyPr>
          <a:lstStyle/>
          <a:p>
            <a:r>
              <a:rPr lang="fr-FR" sz="2800" dirty="0"/>
              <a:t>« </a:t>
            </a:r>
            <a:r>
              <a:rPr lang="fr-FR" sz="2800" i="1" dirty="0"/>
              <a:t>Etablir un diagnostic social en complémentarité du diagnostic médico psychologique et un plan d’intervention sociale avec la participation des </a:t>
            </a:r>
            <a:r>
              <a:rPr lang="fr-FR" sz="2800" i="1" dirty="0" err="1"/>
              <a:t>intéressé.e.s</a:t>
            </a:r>
            <a:r>
              <a:rPr lang="fr-FR" sz="2800" i="1" dirty="0"/>
              <a:t> ou de leur </a:t>
            </a:r>
            <a:r>
              <a:rPr lang="fr-FR" sz="2800" i="1" dirty="0" err="1"/>
              <a:t>représentant.e</a:t>
            </a:r>
            <a:r>
              <a:rPr lang="fr-FR" sz="2800" i="1" dirty="0"/>
              <a:t>. De préserver, resituer, rétablir l’ensemble des droits sociaux administratifs et juridiques du patient. De concourir à la protection des adultes vulnérables. De participer à l’élaboration et à la mise en œuvre du projet thérapeutique ainsi que des projets sociaux et éducatifs ».				</a:t>
            </a:r>
            <a:r>
              <a:rPr lang="fr-FR" sz="1400" i="1" dirty="0"/>
              <a:t>Fiche de poste du CHP de Pau</a:t>
            </a:r>
          </a:p>
        </p:txBody>
      </p:sp>
    </p:spTree>
    <p:extLst>
      <p:ext uri="{BB962C8B-B14F-4D97-AF65-F5344CB8AC3E}">
        <p14:creationId xmlns:p14="http://schemas.microsoft.com/office/powerpoint/2010/main" val="2661327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0C723-BB45-4896-8A79-FED9B85F9198}"/>
              </a:ext>
            </a:extLst>
          </p:cNvPr>
          <p:cNvSpPr>
            <a:spLocks noGrp="1"/>
          </p:cNvSpPr>
          <p:nvPr>
            <p:ph type="title"/>
          </p:nvPr>
        </p:nvSpPr>
        <p:spPr/>
        <p:txBody>
          <a:bodyPr/>
          <a:lstStyle/>
          <a:p>
            <a:r>
              <a:rPr lang="fr-FR" dirty="0"/>
              <a:t>Communauté 360</a:t>
            </a:r>
          </a:p>
        </p:txBody>
      </p:sp>
      <p:pic>
        <p:nvPicPr>
          <p:cNvPr id="4" name="Espace réservé du contenu 3">
            <a:extLst>
              <a:ext uri="{FF2B5EF4-FFF2-40B4-BE49-F238E27FC236}">
                <a16:creationId xmlns:a16="http://schemas.microsoft.com/office/drawing/2014/main" id="{92CF647E-1CD7-40DF-ADA3-6EA4FB13F914}"/>
              </a:ext>
            </a:extLst>
          </p:cNvPr>
          <p:cNvPicPr>
            <a:picLocks noGrp="1" noChangeAspect="1"/>
          </p:cNvPicPr>
          <p:nvPr>
            <p:ph idx="1"/>
          </p:nvPr>
        </p:nvPicPr>
        <p:blipFill>
          <a:blip r:embed="rId2"/>
          <a:stretch>
            <a:fillRect/>
          </a:stretch>
        </p:blipFill>
        <p:spPr>
          <a:xfrm>
            <a:off x="2928395" y="3573016"/>
            <a:ext cx="3287210" cy="2664295"/>
          </a:xfrm>
          <a:prstGeom prst="rect">
            <a:avLst/>
          </a:prstGeom>
        </p:spPr>
      </p:pic>
      <p:pic>
        <p:nvPicPr>
          <p:cNvPr id="5" name="Image 4">
            <a:extLst>
              <a:ext uri="{FF2B5EF4-FFF2-40B4-BE49-F238E27FC236}">
                <a16:creationId xmlns:a16="http://schemas.microsoft.com/office/drawing/2014/main" id="{D3C25CFA-5D90-40D7-8E91-B831A890D4DA}"/>
              </a:ext>
            </a:extLst>
          </p:cNvPr>
          <p:cNvPicPr>
            <a:picLocks noChangeAspect="1"/>
          </p:cNvPicPr>
          <p:nvPr/>
        </p:nvPicPr>
        <p:blipFill>
          <a:blip r:embed="rId3"/>
          <a:stretch>
            <a:fillRect/>
          </a:stretch>
        </p:blipFill>
        <p:spPr>
          <a:xfrm>
            <a:off x="3419872" y="3040490"/>
            <a:ext cx="2525621" cy="360040"/>
          </a:xfrm>
          <a:prstGeom prst="rect">
            <a:avLst/>
          </a:prstGeom>
        </p:spPr>
      </p:pic>
      <p:sp>
        <p:nvSpPr>
          <p:cNvPr id="8" name="Rectangle 7">
            <a:extLst>
              <a:ext uri="{FF2B5EF4-FFF2-40B4-BE49-F238E27FC236}">
                <a16:creationId xmlns:a16="http://schemas.microsoft.com/office/drawing/2014/main" id="{FD693D19-46D6-4B51-8EE1-4C00626AEF6E}"/>
              </a:ext>
            </a:extLst>
          </p:cNvPr>
          <p:cNvSpPr/>
          <p:nvPr/>
        </p:nvSpPr>
        <p:spPr>
          <a:xfrm>
            <a:off x="2286000" y="1772816"/>
            <a:ext cx="5094312" cy="1200329"/>
          </a:xfrm>
          <a:prstGeom prst="rect">
            <a:avLst/>
          </a:prstGeom>
        </p:spPr>
        <p:txBody>
          <a:bodyPr wrap="square">
            <a:spAutoFit/>
          </a:bodyPr>
          <a:lstStyle/>
          <a:p>
            <a:r>
              <a:rPr lang="fr-FR" dirty="0">
                <a:solidFill>
                  <a:srgbClr val="000000"/>
                </a:solidFill>
                <a:latin typeface="Agrandir"/>
              </a:rPr>
              <a:t>Pour le es personnes vivant avec un </a:t>
            </a:r>
            <a:r>
              <a:rPr lang="fr-FR" dirty="0" err="1">
                <a:solidFill>
                  <a:srgbClr val="000000"/>
                </a:solidFill>
                <a:latin typeface="Agrandir"/>
              </a:rPr>
              <a:t>handicap,avec</a:t>
            </a:r>
            <a:r>
              <a:rPr lang="fr-FR" dirty="0">
                <a:solidFill>
                  <a:srgbClr val="000000"/>
                </a:solidFill>
                <a:latin typeface="Agrandir"/>
              </a:rPr>
              <a:t> ou sans reconnaissance de la MDPH, les proches aidants, les professionnels du droit commun ou secteur spécialisé.</a:t>
            </a:r>
            <a:endParaRPr lang="fr-FR" dirty="0"/>
          </a:p>
        </p:txBody>
      </p:sp>
    </p:spTree>
    <p:extLst>
      <p:ext uri="{BB962C8B-B14F-4D97-AF65-F5344CB8AC3E}">
        <p14:creationId xmlns:p14="http://schemas.microsoft.com/office/powerpoint/2010/main" val="1337073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572B63-43E3-49A4-8FD7-50FBC38F30C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7DF7156-A764-462A-85A4-A998096DC768}"/>
              </a:ext>
            </a:extLst>
          </p:cNvPr>
          <p:cNvSpPr>
            <a:spLocks noGrp="1"/>
          </p:cNvSpPr>
          <p:nvPr>
            <p:ph idx="1"/>
          </p:nvPr>
        </p:nvSpPr>
        <p:spPr/>
        <p:txBody>
          <a:bodyPr>
            <a:normAutofit/>
          </a:bodyPr>
          <a:lstStyle/>
          <a:p>
            <a:pPr marL="0" indent="0" algn="ctr">
              <a:buNone/>
            </a:pPr>
            <a:r>
              <a:rPr lang="fr-FR" sz="4000" b="1" dirty="0"/>
              <a:t>MERCI POUR VOTRE ECOUTE</a:t>
            </a:r>
          </a:p>
        </p:txBody>
      </p:sp>
    </p:spTree>
    <p:extLst>
      <p:ext uri="{BB962C8B-B14F-4D97-AF65-F5344CB8AC3E}">
        <p14:creationId xmlns:p14="http://schemas.microsoft.com/office/powerpoint/2010/main" val="84596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32FA8-0B8A-40B2-8E87-0C9D1E7D8BF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5AA6B01-9DC6-4F0F-B307-CAEA807A6529}"/>
              </a:ext>
            </a:extLst>
          </p:cNvPr>
          <p:cNvSpPr>
            <a:spLocks noGrp="1"/>
          </p:cNvSpPr>
          <p:nvPr>
            <p:ph idx="1"/>
          </p:nvPr>
        </p:nvSpPr>
        <p:spPr/>
        <p:txBody>
          <a:bodyPr/>
          <a:lstStyle/>
          <a:p>
            <a:r>
              <a:rPr lang="fr-FR" dirty="0"/>
              <a:t>L’ASS travaille avec et pour les patients à l’accès et au maintien dans ses droits via des démarches adaptées à la singularité de sa situation.</a:t>
            </a:r>
          </a:p>
          <a:p>
            <a:pPr marL="0" indent="0">
              <a:buNone/>
            </a:pPr>
            <a:endParaRPr lang="fr-FR" dirty="0"/>
          </a:p>
          <a:p>
            <a:r>
              <a:rPr lang="fr-FR" dirty="0"/>
              <a:t>Dispositifs dédiés en fonction de la démarche.</a:t>
            </a:r>
          </a:p>
          <a:p>
            <a:endParaRPr lang="fr-FR" dirty="0"/>
          </a:p>
        </p:txBody>
      </p:sp>
    </p:spTree>
    <p:extLst>
      <p:ext uri="{BB962C8B-B14F-4D97-AF65-F5344CB8AC3E}">
        <p14:creationId xmlns:p14="http://schemas.microsoft.com/office/powerpoint/2010/main" val="9808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74D64-0460-4FBF-95F7-3F6E82DD7927}"/>
              </a:ext>
            </a:extLst>
          </p:cNvPr>
          <p:cNvSpPr>
            <a:spLocks noGrp="1"/>
          </p:cNvSpPr>
          <p:nvPr>
            <p:ph type="title"/>
          </p:nvPr>
        </p:nvSpPr>
        <p:spPr/>
        <p:txBody>
          <a:bodyPr/>
          <a:lstStyle/>
          <a:p>
            <a:r>
              <a:rPr lang="fr-FR" dirty="0"/>
              <a:t>Droit commun </a:t>
            </a:r>
          </a:p>
        </p:txBody>
      </p:sp>
      <p:sp>
        <p:nvSpPr>
          <p:cNvPr id="3" name="Espace réservé du contenu 2">
            <a:extLst>
              <a:ext uri="{FF2B5EF4-FFF2-40B4-BE49-F238E27FC236}">
                <a16:creationId xmlns:a16="http://schemas.microsoft.com/office/drawing/2014/main" id="{93DE6BD2-B54E-460B-BBF6-B2BEC768F1E8}"/>
              </a:ext>
            </a:extLst>
          </p:cNvPr>
          <p:cNvSpPr>
            <a:spLocks noGrp="1"/>
          </p:cNvSpPr>
          <p:nvPr>
            <p:ph idx="1"/>
          </p:nvPr>
        </p:nvSpPr>
        <p:spPr/>
        <p:txBody>
          <a:bodyPr/>
          <a:lstStyle/>
          <a:p>
            <a:pPr marL="0" indent="0">
              <a:buNone/>
            </a:pPr>
            <a:r>
              <a:rPr lang="fr-FR" dirty="0"/>
              <a:t>MDS accueillent les familles, les personnes fragiles ou encore les plus démunis…pour un accompagnement personnalisé en tenant compte de leurs réalités, de leurs besoins et du territoire où ils résident.</a:t>
            </a:r>
          </a:p>
          <a:p>
            <a:pPr marL="0" indent="0">
              <a:buNone/>
            </a:pPr>
            <a:r>
              <a:rPr lang="fr-FR" dirty="0"/>
              <a:t>Services de PMI / ASE /APA / accès au droit commun = « ASS généraliste du social »</a:t>
            </a:r>
          </a:p>
        </p:txBody>
      </p:sp>
    </p:spTree>
    <p:extLst>
      <p:ext uri="{BB962C8B-B14F-4D97-AF65-F5344CB8AC3E}">
        <p14:creationId xmlns:p14="http://schemas.microsoft.com/office/powerpoint/2010/main" val="266063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FR" sz="4000" dirty="0"/>
              <a:t>Comment trouver sa MDS</a:t>
            </a:r>
          </a:p>
        </p:txBody>
      </p:sp>
      <p:pic>
        <p:nvPicPr>
          <p:cNvPr id="6" name="Picture 2"/>
          <p:cNvPicPr>
            <a:picLocks noChangeAspect="1" noChangeArrowheads="1"/>
          </p:cNvPicPr>
          <p:nvPr/>
        </p:nvPicPr>
        <p:blipFill>
          <a:blip r:embed="rId2" cstate="print"/>
          <a:srcRect/>
          <a:stretch>
            <a:fillRect/>
          </a:stretch>
        </p:blipFill>
        <p:spPr bwMode="auto">
          <a:xfrm>
            <a:off x="4211960" y="2060848"/>
            <a:ext cx="936104" cy="939038"/>
          </a:xfrm>
          <a:prstGeom prst="rect">
            <a:avLst/>
          </a:prstGeom>
          <a:noFill/>
          <a:ln w="9525">
            <a:noFill/>
            <a:miter lim="800000"/>
            <a:headEnd/>
            <a:tailEnd/>
          </a:ln>
        </p:spPr>
      </p:pic>
      <p:sp>
        <p:nvSpPr>
          <p:cNvPr id="7" name="Espace réservé du contenu 6"/>
          <p:cNvSpPr>
            <a:spLocks noGrp="1"/>
          </p:cNvSpPr>
          <p:nvPr>
            <p:ph idx="1"/>
          </p:nvPr>
        </p:nvSpPr>
        <p:spPr>
          <a:xfrm>
            <a:off x="467544" y="1340768"/>
            <a:ext cx="6059016" cy="820687"/>
          </a:xfrm>
        </p:spPr>
        <p:txBody>
          <a:bodyPr>
            <a:normAutofit/>
          </a:bodyPr>
          <a:lstStyle/>
          <a:p>
            <a:pPr>
              <a:buNone/>
            </a:pPr>
            <a:r>
              <a:rPr lang="fr-FR" sz="2200" dirty="0"/>
              <a:t>Se rendre sur le site « Conseil départemental 31 »</a:t>
            </a:r>
          </a:p>
        </p:txBody>
      </p:sp>
      <p:pic>
        <p:nvPicPr>
          <p:cNvPr id="10" name="Image 9"/>
          <p:cNvPicPr/>
          <p:nvPr/>
        </p:nvPicPr>
        <p:blipFill>
          <a:blip r:embed="rId3" cstate="print"/>
          <a:srcRect/>
          <a:stretch>
            <a:fillRect/>
          </a:stretch>
        </p:blipFill>
        <p:spPr bwMode="auto">
          <a:xfrm>
            <a:off x="6660232" y="1052736"/>
            <a:ext cx="1224136" cy="1440160"/>
          </a:xfrm>
          <a:prstGeom prst="rect">
            <a:avLst/>
          </a:prstGeom>
          <a:noFill/>
          <a:ln w="9525">
            <a:noFill/>
            <a:miter lim="800000"/>
            <a:headEnd/>
            <a:tailEnd/>
          </a:ln>
        </p:spPr>
      </p:pic>
      <p:sp>
        <p:nvSpPr>
          <p:cNvPr id="11" name="ZoneTexte 10"/>
          <p:cNvSpPr txBox="1"/>
          <p:nvPr/>
        </p:nvSpPr>
        <p:spPr>
          <a:xfrm>
            <a:off x="611560" y="2348880"/>
            <a:ext cx="4104456" cy="369332"/>
          </a:xfrm>
          <a:prstGeom prst="rect">
            <a:avLst/>
          </a:prstGeom>
          <a:noFill/>
        </p:spPr>
        <p:txBody>
          <a:bodyPr wrap="square" rtlCol="0">
            <a:spAutoFit/>
          </a:bodyPr>
          <a:lstStyle/>
          <a:p>
            <a:r>
              <a:rPr lang="fr-FR" dirty="0"/>
              <a:t>Choisir la rubrique « Solidarités »</a:t>
            </a:r>
          </a:p>
        </p:txBody>
      </p:sp>
      <p:sp>
        <p:nvSpPr>
          <p:cNvPr id="12" name="ZoneTexte 11"/>
          <p:cNvSpPr txBox="1"/>
          <p:nvPr/>
        </p:nvSpPr>
        <p:spPr>
          <a:xfrm>
            <a:off x="539552" y="3429000"/>
            <a:ext cx="3744416" cy="369332"/>
          </a:xfrm>
          <a:prstGeom prst="rect">
            <a:avLst/>
          </a:prstGeom>
          <a:noFill/>
        </p:spPr>
        <p:txBody>
          <a:bodyPr wrap="square" rtlCol="0">
            <a:spAutoFit/>
          </a:bodyPr>
          <a:lstStyle/>
          <a:p>
            <a:r>
              <a:rPr lang="fr-FR" dirty="0"/>
              <a:t>Cliquer sur « Maison des solidarités »</a:t>
            </a:r>
          </a:p>
        </p:txBody>
      </p:sp>
      <p:pic>
        <p:nvPicPr>
          <p:cNvPr id="13" name="Image 12"/>
          <p:cNvPicPr/>
          <p:nvPr/>
        </p:nvPicPr>
        <p:blipFill>
          <a:blip r:embed="rId4" cstate="print"/>
          <a:srcRect/>
          <a:stretch>
            <a:fillRect/>
          </a:stretch>
        </p:blipFill>
        <p:spPr bwMode="auto">
          <a:xfrm>
            <a:off x="4283968" y="3212976"/>
            <a:ext cx="792088" cy="1008112"/>
          </a:xfrm>
          <a:prstGeom prst="rect">
            <a:avLst/>
          </a:prstGeom>
          <a:noFill/>
          <a:ln w="9525">
            <a:noFill/>
            <a:miter lim="800000"/>
            <a:headEnd/>
            <a:tailEnd/>
          </a:ln>
        </p:spPr>
      </p:pic>
      <p:sp>
        <p:nvSpPr>
          <p:cNvPr id="14" name="ZoneTexte 13"/>
          <p:cNvSpPr txBox="1"/>
          <p:nvPr/>
        </p:nvSpPr>
        <p:spPr>
          <a:xfrm>
            <a:off x="611560" y="4437112"/>
            <a:ext cx="4176464" cy="369332"/>
          </a:xfrm>
          <a:prstGeom prst="rect">
            <a:avLst/>
          </a:prstGeom>
          <a:noFill/>
        </p:spPr>
        <p:txBody>
          <a:bodyPr wrap="square" rtlCol="0">
            <a:spAutoFit/>
          </a:bodyPr>
          <a:lstStyle/>
          <a:p>
            <a:r>
              <a:rPr lang="fr-FR" dirty="0"/>
              <a:t>Cliquer sur « Les maisons des solidarités »</a:t>
            </a:r>
          </a:p>
        </p:txBody>
      </p:sp>
      <p:pic>
        <p:nvPicPr>
          <p:cNvPr id="15" name="Image 14"/>
          <p:cNvPicPr/>
          <p:nvPr/>
        </p:nvPicPr>
        <p:blipFill>
          <a:blip r:embed="rId5" cstate="print"/>
          <a:srcRect/>
          <a:stretch>
            <a:fillRect/>
          </a:stretch>
        </p:blipFill>
        <p:spPr bwMode="auto">
          <a:xfrm>
            <a:off x="4860032" y="4365104"/>
            <a:ext cx="2496820" cy="580390"/>
          </a:xfrm>
          <a:prstGeom prst="rect">
            <a:avLst/>
          </a:prstGeom>
          <a:noFill/>
          <a:ln w="9525">
            <a:noFill/>
            <a:miter lim="800000"/>
            <a:headEnd/>
            <a:tailEnd/>
          </a:ln>
        </p:spPr>
      </p:pic>
      <p:sp>
        <p:nvSpPr>
          <p:cNvPr id="16" name="ZoneTexte 15"/>
          <p:cNvSpPr txBox="1"/>
          <p:nvPr/>
        </p:nvSpPr>
        <p:spPr>
          <a:xfrm>
            <a:off x="755576" y="5229200"/>
            <a:ext cx="2016224" cy="646331"/>
          </a:xfrm>
          <a:prstGeom prst="rect">
            <a:avLst/>
          </a:prstGeom>
          <a:noFill/>
        </p:spPr>
        <p:txBody>
          <a:bodyPr wrap="square" rtlCol="0">
            <a:spAutoFit/>
          </a:bodyPr>
          <a:lstStyle/>
          <a:p>
            <a:r>
              <a:rPr lang="fr-FR" dirty="0"/>
              <a:t>En bas de page, choisir la rubrique </a:t>
            </a:r>
          </a:p>
        </p:txBody>
      </p:sp>
      <p:pic>
        <p:nvPicPr>
          <p:cNvPr id="17" name="Image 16"/>
          <p:cNvPicPr/>
          <p:nvPr/>
        </p:nvPicPr>
        <p:blipFill>
          <a:blip r:embed="rId6" cstate="print"/>
          <a:srcRect/>
          <a:stretch>
            <a:fillRect/>
          </a:stretch>
        </p:blipFill>
        <p:spPr bwMode="auto">
          <a:xfrm>
            <a:off x="2843808" y="5229200"/>
            <a:ext cx="5756910" cy="787400"/>
          </a:xfrm>
          <a:prstGeom prst="rect">
            <a:avLst/>
          </a:prstGeom>
          <a:noFill/>
          <a:ln w="9525">
            <a:noFill/>
            <a:miter lim="800000"/>
            <a:headEnd/>
            <a:tailEnd/>
          </a:ln>
        </p:spPr>
      </p:pic>
      <p:sp>
        <p:nvSpPr>
          <p:cNvPr id="22" name="Flèche vers le bas 21"/>
          <p:cNvSpPr/>
          <p:nvPr/>
        </p:nvSpPr>
        <p:spPr>
          <a:xfrm>
            <a:off x="1979712" y="3789040"/>
            <a:ext cx="7200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vers le bas 22"/>
          <p:cNvSpPr/>
          <p:nvPr/>
        </p:nvSpPr>
        <p:spPr>
          <a:xfrm>
            <a:off x="1979712" y="4797152"/>
            <a:ext cx="7200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vers le bas 23"/>
          <p:cNvSpPr/>
          <p:nvPr/>
        </p:nvSpPr>
        <p:spPr>
          <a:xfrm>
            <a:off x="1979712" y="2780928"/>
            <a:ext cx="7200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vers le bas 24"/>
          <p:cNvSpPr/>
          <p:nvPr/>
        </p:nvSpPr>
        <p:spPr>
          <a:xfrm>
            <a:off x="1979712" y="1772816"/>
            <a:ext cx="45719"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475656" y="6165304"/>
            <a:ext cx="6048672" cy="369332"/>
          </a:xfrm>
          <a:prstGeom prst="rect">
            <a:avLst/>
          </a:prstGeom>
          <a:noFill/>
        </p:spPr>
        <p:txBody>
          <a:bodyPr wrap="square" rtlCol="0">
            <a:spAutoFit/>
          </a:bodyPr>
          <a:lstStyle/>
          <a:p>
            <a:r>
              <a:rPr lang="fr-FR" dirty="0"/>
              <a:t>Saisir votre adresse : vous serez renvoyé vers votre MDS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0B53FF-00B5-44D8-A170-B16A0310C0E3}"/>
              </a:ext>
            </a:extLst>
          </p:cNvPr>
          <p:cNvSpPr>
            <a:spLocks noGrp="1"/>
          </p:cNvSpPr>
          <p:nvPr>
            <p:ph type="title"/>
          </p:nvPr>
        </p:nvSpPr>
        <p:spPr/>
        <p:txBody>
          <a:bodyPr>
            <a:noAutofit/>
          </a:bodyPr>
          <a:lstStyle/>
          <a:p>
            <a:r>
              <a:rPr lang="fr-FR" sz="3600" dirty="0"/>
              <a:t>Autres lieux de soutien et accompagnement aux démarches</a:t>
            </a:r>
          </a:p>
        </p:txBody>
      </p:sp>
      <p:sp>
        <p:nvSpPr>
          <p:cNvPr id="3" name="Espace réservé du contenu 2">
            <a:extLst>
              <a:ext uri="{FF2B5EF4-FFF2-40B4-BE49-F238E27FC236}">
                <a16:creationId xmlns:a16="http://schemas.microsoft.com/office/drawing/2014/main" id="{6888BF35-3299-431F-AD43-973540A117DC}"/>
              </a:ext>
            </a:extLst>
          </p:cNvPr>
          <p:cNvSpPr>
            <a:spLocks noGrp="1"/>
          </p:cNvSpPr>
          <p:nvPr>
            <p:ph idx="1"/>
          </p:nvPr>
        </p:nvSpPr>
        <p:spPr/>
        <p:txBody>
          <a:bodyPr/>
          <a:lstStyle/>
          <a:p>
            <a:pPr marL="0" indent="0">
              <a:buNone/>
            </a:pPr>
            <a:r>
              <a:rPr lang="fr-FR" dirty="0"/>
              <a:t>Maison Départementale de proximité :</a:t>
            </a:r>
          </a:p>
          <a:p>
            <a:r>
              <a:rPr lang="fr-FR" dirty="0"/>
              <a:t>Un relais des services départementaux.</a:t>
            </a:r>
          </a:p>
          <a:p>
            <a:r>
              <a:rPr lang="fr-FR" dirty="0"/>
              <a:t>Une aide personnalisée pour découvrir ou vous familiariser avec les outils numériques (ordinateurs, tablettes, smartphones…)</a:t>
            </a:r>
          </a:p>
          <a:p>
            <a:r>
              <a:rPr lang="fr-FR" dirty="0"/>
              <a:t>Une aide pour vos démarches administratives de la vie quotidienne.</a:t>
            </a:r>
          </a:p>
          <a:p>
            <a:endParaRPr lang="fr-FR" dirty="0"/>
          </a:p>
        </p:txBody>
      </p:sp>
    </p:spTree>
    <p:extLst>
      <p:ext uri="{BB962C8B-B14F-4D97-AF65-F5344CB8AC3E}">
        <p14:creationId xmlns:p14="http://schemas.microsoft.com/office/powerpoint/2010/main" val="463384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Autour des soins</a:t>
            </a:r>
          </a:p>
        </p:txBody>
      </p:sp>
      <p:sp>
        <p:nvSpPr>
          <p:cNvPr id="3" name="Espace réservé du contenu 2"/>
          <p:cNvSpPr>
            <a:spLocks noGrp="1"/>
          </p:cNvSpPr>
          <p:nvPr>
            <p:ph idx="1"/>
          </p:nvPr>
        </p:nvSpPr>
        <p:spPr>
          <a:xfrm>
            <a:off x="539552" y="1412776"/>
            <a:ext cx="8147248" cy="4713387"/>
          </a:xfrm>
        </p:spPr>
        <p:txBody>
          <a:bodyPr>
            <a:normAutofit/>
          </a:bodyPr>
          <a:lstStyle/>
          <a:p>
            <a:r>
              <a:rPr lang="fr-FR" sz="2400" dirty="0"/>
              <a:t>ALD	- auprès du médecin traitant validé par la CPAM</a:t>
            </a:r>
          </a:p>
          <a:p>
            <a:pPr>
              <a:buNone/>
            </a:pPr>
            <a:r>
              <a:rPr lang="fr-FR" sz="2400" dirty="0"/>
              <a:t>			- pour une durée donnée</a:t>
            </a:r>
          </a:p>
          <a:p>
            <a:r>
              <a:rPr lang="fr-FR" sz="2400" dirty="0"/>
              <a:t>Complémentaire Santé Solidaire</a:t>
            </a:r>
          </a:p>
          <a:p>
            <a:pPr lvl="4">
              <a:buFontTx/>
              <a:buChar char="-"/>
            </a:pPr>
            <a:r>
              <a:rPr lang="fr-FR" sz="2400" dirty="0"/>
              <a:t>participative ou non (selon les revenus et composition du foyer)</a:t>
            </a:r>
          </a:p>
          <a:p>
            <a:pPr lvl="4">
              <a:buFontTx/>
              <a:buChar char="-"/>
            </a:pPr>
            <a:r>
              <a:rPr lang="fr-FR" sz="2400" dirty="0"/>
              <a:t>Site : </a:t>
            </a:r>
            <a:r>
              <a:rPr lang="fr-FR" sz="2400" dirty="0">
                <a:solidFill>
                  <a:schemeClr val="tx2"/>
                </a:solidFill>
              </a:rPr>
              <a:t>ameli.fr</a:t>
            </a:r>
          </a:p>
          <a:p>
            <a:r>
              <a:rPr lang="fr-FR" sz="2400" dirty="0"/>
              <a:t>Frais de santé exceptionnels ou rupture de revenus</a:t>
            </a:r>
          </a:p>
          <a:p>
            <a:pPr lvl="4">
              <a:buFontTx/>
              <a:buChar char="-"/>
            </a:pPr>
            <a:r>
              <a:rPr lang="fr-FR" sz="2400" dirty="0"/>
              <a:t>Action sanitaire et sociale</a:t>
            </a:r>
            <a:r>
              <a:rPr lang="fr-FR" sz="2400" dirty="0">
                <a:solidFill>
                  <a:schemeClr val="tx2"/>
                </a:solidFill>
              </a:rPr>
              <a:t> </a:t>
            </a:r>
            <a:r>
              <a:rPr lang="fr-FR" sz="2400" dirty="0"/>
              <a:t>de la CPAM</a:t>
            </a:r>
          </a:p>
          <a:p>
            <a:r>
              <a:rPr lang="fr-FR" sz="2400" dirty="0"/>
              <a:t>Service social de la CPAM, allo 3646</a:t>
            </a:r>
          </a:p>
          <a:p>
            <a:pPr>
              <a:buNone/>
            </a:pPr>
            <a:endParaRPr lang="fr-FR"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7E7FA-F354-418E-B24E-471239B6B710}"/>
              </a:ext>
            </a:extLst>
          </p:cNvPr>
          <p:cNvSpPr>
            <a:spLocks noGrp="1"/>
          </p:cNvSpPr>
          <p:nvPr>
            <p:ph type="title"/>
          </p:nvPr>
        </p:nvSpPr>
        <p:spPr/>
        <p:txBody>
          <a:bodyPr/>
          <a:lstStyle/>
          <a:p>
            <a:r>
              <a:rPr lang="fr-FR" dirty="0"/>
              <a:t>L’examen de prévention en santé</a:t>
            </a:r>
          </a:p>
        </p:txBody>
      </p:sp>
      <p:pic>
        <p:nvPicPr>
          <p:cNvPr id="5" name="Espace réservé du contenu 4">
            <a:extLst>
              <a:ext uri="{FF2B5EF4-FFF2-40B4-BE49-F238E27FC236}">
                <a16:creationId xmlns:a16="http://schemas.microsoft.com/office/drawing/2014/main" id="{B8B61FC6-97C9-4386-9872-2EE8D129D838}"/>
              </a:ext>
            </a:extLst>
          </p:cNvPr>
          <p:cNvPicPr>
            <a:picLocks noGrp="1" noChangeAspect="1"/>
          </p:cNvPicPr>
          <p:nvPr>
            <p:ph idx="1"/>
          </p:nvPr>
        </p:nvPicPr>
        <p:blipFill>
          <a:blip r:embed="rId2"/>
          <a:stretch>
            <a:fillRect/>
          </a:stretch>
        </p:blipFill>
        <p:spPr>
          <a:xfrm>
            <a:off x="2541704" y="1600200"/>
            <a:ext cx="4060591" cy="4525963"/>
          </a:xfrm>
          <a:prstGeom prst="rect">
            <a:avLst/>
          </a:prstGeom>
        </p:spPr>
      </p:pic>
    </p:spTree>
    <p:extLst>
      <p:ext uri="{BB962C8B-B14F-4D97-AF65-F5344CB8AC3E}">
        <p14:creationId xmlns:p14="http://schemas.microsoft.com/office/powerpoint/2010/main" val="272822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5E6DC5-D52D-46AD-A06E-1F2882F346B3}"/>
              </a:ext>
            </a:extLst>
          </p:cNvPr>
          <p:cNvSpPr>
            <a:spLocks noGrp="1"/>
          </p:cNvSpPr>
          <p:nvPr>
            <p:ph type="title"/>
          </p:nvPr>
        </p:nvSpPr>
        <p:spPr/>
        <p:txBody>
          <a:bodyPr/>
          <a:lstStyle/>
          <a:p>
            <a:r>
              <a:rPr lang="fr-FR" dirty="0"/>
              <a:t>EPS</a:t>
            </a:r>
          </a:p>
        </p:txBody>
      </p:sp>
      <p:sp>
        <p:nvSpPr>
          <p:cNvPr id="3" name="Espace réservé du contenu 2">
            <a:extLst>
              <a:ext uri="{FF2B5EF4-FFF2-40B4-BE49-F238E27FC236}">
                <a16:creationId xmlns:a16="http://schemas.microsoft.com/office/drawing/2014/main" id="{992BC190-4D17-4DCD-9F23-9338DFE13554}"/>
              </a:ext>
            </a:extLst>
          </p:cNvPr>
          <p:cNvSpPr>
            <a:spLocks noGrp="1"/>
          </p:cNvSpPr>
          <p:nvPr>
            <p:ph idx="1"/>
          </p:nvPr>
        </p:nvSpPr>
        <p:spPr/>
        <p:txBody>
          <a:bodyPr>
            <a:normAutofit/>
          </a:bodyPr>
          <a:lstStyle/>
          <a:p>
            <a:r>
              <a:rPr lang="fr-FR" sz="2800" dirty="0"/>
              <a:t>Il est destiné en priorité aux personnes de plus de 16 ans éloignées du système de santé et en situation de précarité, qui ne bénéficient pas d'un suivi médical régulier par un médecin traitant, et aux </a:t>
            </a:r>
            <a:r>
              <a:rPr lang="fr-FR" sz="2800" b="1" dirty="0"/>
              <a:t>personnes qui recourent moins aux dispositifs de prévention.</a:t>
            </a:r>
          </a:p>
          <a:p>
            <a:r>
              <a:rPr lang="fr-FR" sz="2800" dirty="0"/>
              <a:t>Prendre rdv au </a:t>
            </a:r>
            <a:r>
              <a:rPr lang="fr-FR" sz="2800" dirty="0">
                <a:solidFill>
                  <a:schemeClr val="accent1"/>
                </a:solidFill>
              </a:rPr>
              <a:t>05 61 14 75 75 </a:t>
            </a:r>
            <a:r>
              <a:rPr lang="fr-FR" sz="2800" dirty="0"/>
              <a:t>ou directement auprès de </a:t>
            </a:r>
            <a:r>
              <a:rPr lang="fr-FR" sz="2800" dirty="0">
                <a:solidFill>
                  <a:schemeClr val="accent1"/>
                </a:solidFill>
              </a:rPr>
              <a:t>l’Espace Santé </a:t>
            </a:r>
            <a:r>
              <a:rPr lang="fr-FR" sz="2800" dirty="0"/>
              <a:t>de la CPAM au 12 place St Etienne.</a:t>
            </a:r>
            <a:endParaRPr lang="fr-FR" sz="2800" dirty="0">
              <a:solidFill>
                <a:schemeClr val="accent1"/>
              </a:solidFill>
            </a:endParaRPr>
          </a:p>
        </p:txBody>
      </p:sp>
    </p:spTree>
    <p:extLst>
      <p:ext uri="{BB962C8B-B14F-4D97-AF65-F5344CB8AC3E}">
        <p14:creationId xmlns:p14="http://schemas.microsoft.com/office/powerpoint/2010/main" val="38185259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1051</Words>
  <Application>Microsoft Office PowerPoint</Application>
  <PresentationFormat>Affichage à l'écran (4:3)</PresentationFormat>
  <Paragraphs>128</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Agrandir</vt:lpstr>
      <vt:lpstr>Arial</vt:lpstr>
      <vt:lpstr>Calibri</vt:lpstr>
      <vt:lpstr>Wingdings</vt:lpstr>
      <vt:lpstr>Thème Office</vt:lpstr>
      <vt:lpstr>Quels droits, démarches et dispositifs pour les usagers ?</vt:lpstr>
      <vt:lpstr>L’assistant.e de service social en établissement de santé mentale</vt:lpstr>
      <vt:lpstr>Présentation PowerPoint</vt:lpstr>
      <vt:lpstr>Droit commun </vt:lpstr>
      <vt:lpstr>Comment trouver sa MDS</vt:lpstr>
      <vt:lpstr>Autres lieux de soutien et accompagnement aux démarches</vt:lpstr>
      <vt:lpstr>Autour des soins</vt:lpstr>
      <vt:lpstr>L’examen de prévention en santé</vt:lpstr>
      <vt:lpstr>EPS</vt:lpstr>
      <vt:lpstr>Centre de prévention AGIRC- ARRCO</vt:lpstr>
      <vt:lpstr>Présentation PowerPoint</vt:lpstr>
      <vt:lpstr>Service social CPAM</vt:lpstr>
      <vt:lpstr>REVENUS</vt:lpstr>
      <vt:lpstr>Après 60 ans</vt:lpstr>
      <vt:lpstr>La retraite</vt:lpstr>
      <vt:lpstr>Les contacts utiles</vt:lpstr>
      <vt:lpstr>LOGEMENT</vt:lpstr>
      <vt:lpstr>Autres ressources</vt:lpstr>
      <vt:lpstr>Présentation PowerPoint</vt:lpstr>
      <vt:lpstr>Communauté 360</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Quels droits, démarches et dispositifs pour les usagers</dc:title>
  <dc:creator>HP</dc:creator>
  <cp:lastModifiedBy>CULIOLI Sophie - ETA550</cp:lastModifiedBy>
  <cp:revision>52</cp:revision>
  <dcterms:created xsi:type="dcterms:W3CDTF">2025-06-21T13:04:01Z</dcterms:created>
  <dcterms:modified xsi:type="dcterms:W3CDTF">2025-06-26T10:36:01Z</dcterms:modified>
</cp:coreProperties>
</file>